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2" r:id="rId3"/>
  </p:sldMasterIdLst>
  <p:notesMasterIdLst>
    <p:notesMasterId r:id="rId26"/>
  </p:notesMasterIdLst>
  <p:handoutMasterIdLst>
    <p:handoutMasterId r:id="rId27"/>
  </p:handoutMasterIdLst>
  <p:sldIdLst>
    <p:sldId id="463" r:id="rId4"/>
    <p:sldId id="559" r:id="rId5"/>
    <p:sldId id="560" r:id="rId6"/>
    <p:sldId id="561" r:id="rId7"/>
    <p:sldId id="415" r:id="rId8"/>
    <p:sldId id="417" r:id="rId9"/>
    <p:sldId id="498" r:id="rId10"/>
    <p:sldId id="499" r:id="rId11"/>
    <p:sldId id="418" r:id="rId12"/>
    <p:sldId id="510" r:id="rId13"/>
    <p:sldId id="420" r:id="rId14"/>
    <p:sldId id="562" r:id="rId15"/>
    <p:sldId id="508" r:id="rId16"/>
    <p:sldId id="424" r:id="rId17"/>
    <p:sldId id="446" r:id="rId18"/>
    <p:sldId id="426" r:id="rId19"/>
    <p:sldId id="428" r:id="rId20"/>
    <p:sldId id="276" r:id="rId21"/>
    <p:sldId id="427" r:id="rId22"/>
    <p:sldId id="543" r:id="rId23"/>
    <p:sldId id="547" r:id="rId24"/>
    <p:sldId id="525" r:id="rId25"/>
  </p:sldIdLst>
  <p:sldSz cx="9144000" cy="6858000" type="screen4x3"/>
  <p:notesSz cx="6954838" cy="93091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1pPr>
    <a:lvl2pPr marL="457200"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2pPr>
    <a:lvl3pPr marL="914400"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3pPr>
    <a:lvl4pPr marL="1371600"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4pPr>
    <a:lvl5pPr marL="1828800"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009900"/>
    <a:srgbClr val="FF9900"/>
    <a:srgbClr val="0000FF"/>
    <a:srgbClr val="6600CC"/>
    <a:srgbClr val="FF0066"/>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62" autoAdjust="0"/>
    <p:restoredTop sz="94660"/>
  </p:normalViewPr>
  <p:slideViewPr>
    <p:cSldViewPr>
      <p:cViewPr varScale="1">
        <p:scale>
          <a:sx n="114" d="100"/>
          <a:sy n="114" d="100"/>
        </p:scale>
        <p:origin x="210" y="102"/>
      </p:cViewPr>
      <p:guideLst>
        <p:guide orient="horz" pos="2160"/>
        <p:guide pos="2880"/>
      </p:guideLst>
    </p:cSldViewPr>
  </p:slideViewPr>
  <p:notesTextViewPr>
    <p:cViewPr>
      <p:scale>
        <a:sx n="1" d="1"/>
        <a:sy n="1" d="1"/>
      </p:scale>
      <p:origin x="0" y="0"/>
    </p:cViewPr>
  </p:notesTextViewPr>
  <p:sorterViewPr>
    <p:cViewPr>
      <p:scale>
        <a:sx n="100" d="100"/>
        <a:sy n="100" d="100"/>
      </p:scale>
      <p:origin x="0" y="27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9A3794-F588-4E6B-AE6F-1D581700568F}" type="doc">
      <dgm:prSet loTypeId="urn:microsoft.com/office/officeart/2005/8/layout/chevron1" loCatId="process" qsTypeId="urn:microsoft.com/office/officeart/2005/8/quickstyle/simple2" qsCatId="simple" csTypeId="urn:microsoft.com/office/officeart/2005/8/colors/accent3_2" csCatId="accent3"/>
      <dgm:spPr/>
      <dgm:t>
        <a:bodyPr/>
        <a:lstStyle/>
        <a:p>
          <a:endParaRPr lang="en-US"/>
        </a:p>
      </dgm:t>
    </dgm:pt>
    <dgm:pt modelId="{C9B058CE-8331-4AB1-9F1B-33A254CA2FB3}">
      <dgm:prSet/>
      <dgm:spPr/>
      <dgm:t>
        <a:bodyPr/>
        <a:lstStyle/>
        <a:p>
          <a:r>
            <a:rPr lang="en-US" b="1"/>
            <a:t>Regardless of your practice area, you may have to face bankruptcy issues:</a:t>
          </a:r>
        </a:p>
      </dgm:t>
    </dgm:pt>
    <dgm:pt modelId="{9EA23D00-300D-448D-AC82-9296AA097F78}" type="parTrans" cxnId="{8A913BC0-7EEB-4619-ADA2-5CFD15F2A469}">
      <dgm:prSet/>
      <dgm:spPr/>
      <dgm:t>
        <a:bodyPr/>
        <a:lstStyle/>
        <a:p>
          <a:endParaRPr lang="en-US"/>
        </a:p>
      </dgm:t>
    </dgm:pt>
    <dgm:pt modelId="{4CC19F16-A03D-4FC8-98BD-5B64B0F411C6}" type="sibTrans" cxnId="{8A913BC0-7EEB-4619-ADA2-5CFD15F2A469}">
      <dgm:prSet/>
      <dgm:spPr/>
      <dgm:t>
        <a:bodyPr/>
        <a:lstStyle/>
        <a:p>
          <a:endParaRPr lang="en-US"/>
        </a:p>
      </dgm:t>
    </dgm:pt>
    <dgm:pt modelId="{3A3F1977-7263-4A7C-BA3C-5291C52EB2A2}">
      <dgm:prSet/>
      <dgm:spPr/>
      <dgm:t>
        <a:bodyPr/>
        <a:lstStyle/>
        <a:p>
          <a:r>
            <a:rPr lang="en-US" b="1"/>
            <a:t>Litigation</a:t>
          </a:r>
          <a:r>
            <a:rPr lang="en-US"/>
            <a:t> – Significant monetary judgments obtained after years of litigation and an expensive trial may be eliminated by a bankruptcy filing.</a:t>
          </a:r>
        </a:p>
      </dgm:t>
    </dgm:pt>
    <dgm:pt modelId="{87104698-5E1B-45B8-967B-EB4403899449}" type="parTrans" cxnId="{9A7EB3CF-EFE4-4468-93B8-76203D518ED1}">
      <dgm:prSet/>
      <dgm:spPr/>
      <dgm:t>
        <a:bodyPr/>
        <a:lstStyle/>
        <a:p>
          <a:endParaRPr lang="en-US"/>
        </a:p>
      </dgm:t>
    </dgm:pt>
    <dgm:pt modelId="{C42BED2C-BE92-4AFA-8CAE-5F1CF7309290}" type="sibTrans" cxnId="{9A7EB3CF-EFE4-4468-93B8-76203D518ED1}">
      <dgm:prSet/>
      <dgm:spPr/>
      <dgm:t>
        <a:bodyPr/>
        <a:lstStyle/>
        <a:p>
          <a:endParaRPr lang="en-US"/>
        </a:p>
      </dgm:t>
    </dgm:pt>
    <dgm:pt modelId="{EC751880-45F0-4FA3-A97D-9B5BF4445827}">
      <dgm:prSet/>
      <dgm:spPr/>
      <dgm:t>
        <a:bodyPr/>
        <a:lstStyle/>
        <a:p>
          <a:r>
            <a:rPr lang="en-US" b="1"/>
            <a:t>Business and Real Estate Transactions </a:t>
          </a:r>
          <a:r>
            <a:rPr lang="en-US"/>
            <a:t>– Bankruptcy often results in the modification of contractual rights (e.g., bankruptcy default and anti-assignment provisions, foreclosure sales, repossessions).</a:t>
          </a:r>
        </a:p>
      </dgm:t>
    </dgm:pt>
    <dgm:pt modelId="{B8566C45-CB77-405A-AC26-7DA1CBEAAB2B}" type="parTrans" cxnId="{5B334ABD-08A0-4D9F-BC27-0B49186D7465}">
      <dgm:prSet/>
      <dgm:spPr/>
      <dgm:t>
        <a:bodyPr/>
        <a:lstStyle/>
        <a:p>
          <a:endParaRPr lang="en-US"/>
        </a:p>
      </dgm:t>
    </dgm:pt>
    <dgm:pt modelId="{71BC8066-163E-4C69-A497-47C0D7AE0B57}" type="sibTrans" cxnId="{5B334ABD-08A0-4D9F-BC27-0B49186D7465}">
      <dgm:prSet/>
      <dgm:spPr/>
      <dgm:t>
        <a:bodyPr/>
        <a:lstStyle/>
        <a:p>
          <a:endParaRPr lang="en-US"/>
        </a:p>
      </dgm:t>
    </dgm:pt>
    <dgm:pt modelId="{599C5ECB-C79B-42B1-8F39-3AC8757E6C38}">
      <dgm:prSet/>
      <dgm:spPr/>
      <dgm:t>
        <a:bodyPr/>
        <a:lstStyle/>
        <a:p>
          <a:r>
            <a:rPr lang="en-US" b="1"/>
            <a:t>Domestic Relations Proceedings</a:t>
          </a:r>
          <a:r>
            <a:rPr lang="en-US"/>
            <a:t> – Which court has jurisdiction to divide property of the bankruptcy estate?  Are marital obligations dischargeable (domestic support obligations vs. property divisions)?</a:t>
          </a:r>
        </a:p>
      </dgm:t>
    </dgm:pt>
    <dgm:pt modelId="{4C071BAE-AD70-4842-801A-29EF4B767A8F}" type="parTrans" cxnId="{A80B00E6-E695-423B-A864-21F3275EE679}">
      <dgm:prSet/>
      <dgm:spPr/>
      <dgm:t>
        <a:bodyPr/>
        <a:lstStyle/>
        <a:p>
          <a:endParaRPr lang="en-US"/>
        </a:p>
      </dgm:t>
    </dgm:pt>
    <dgm:pt modelId="{8842851D-0DD9-453C-B91B-B176B33ACE3D}" type="sibTrans" cxnId="{A80B00E6-E695-423B-A864-21F3275EE679}">
      <dgm:prSet/>
      <dgm:spPr/>
      <dgm:t>
        <a:bodyPr/>
        <a:lstStyle/>
        <a:p>
          <a:endParaRPr lang="en-US"/>
        </a:p>
      </dgm:t>
    </dgm:pt>
    <dgm:pt modelId="{D567C94A-1E04-44D0-8C1F-1A7A28A558AD}">
      <dgm:prSet/>
      <dgm:spPr/>
      <dgm:t>
        <a:bodyPr/>
        <a:lstStyle/>
        <a:p>
          <a:r>
            <a:rPr lang="en-US" b="1"/>
            <a:t>Government Taxes and Fines; Criminal Restitution </a:t>
          </a:r>
          <a:r>
            <a:rPr lang="en-US"/>
            <a:t>– Are these obligations dischargeable or modifiable in bankruptcy?</a:t>
          </a:r>
        </a:p>
      </dgm:t>
    </dgm:pt>
    <dgm:pt modelId="{581C91DE-07D3-40C1-A2B2-E62BDBEB17AE}" type="parTrans" cxnId="{DD7F1156-8E32-401B-BA02-AE3A2C9C3F85}">
      <dgm:prSet/>
      <dgm:spPr/>
      <dgm:t>
        <a:bodyPr/>
        <a:lstStyle/>
        <a:p>
          <a:endParaRPr lang="en-US"/>
        </a:p>
      </dgm:t>
    </dgm:pt>
    <dgm:pt modelId="{A75DF185-B22E-4CB1-ADDD-3EEC64D51C85}" type="sibTrans" cxnId="{DD7F1156-8E32-401B-BA02-AE3A2C9C3F85}">
      <dgm:prSet/>
      <dgm:spPr/>
      <dgm:t>
        <a:bodyPr/>
        <a:lstStyle/>
        <a:p>
          <a:endParaRPr lang="en-US"/>
        </a:p>
      </dgm:t>
    </dgm:pt>
    <dgm:pt modelId="{A876320A-6E21-42F1-966D-512F1A88C040}" type="pres">
      <dgm:prSet presAssocID="{419A3794-F588-4E6B-AE6F-1D581700568F}" presName="Name0" presStyleCnt="0">
        <dgm:presLayoutVars>
          <dgm:dir/>
          <dgm:animLvl val="lvl"/>
          <dgm:resizeHandles val="exact"/>
        </dgm:presLayoutVars>
      </dgm:prSet>
      <dgm:spPr/>
    </dgm:pt>
    <dgm:pt modelId="{CFF989DA-EA83-4FD5-911B-838FFDE79DBF}" type="pres">
      <dgm:prSet presAssocID="{C9B058CE-8331-4AB1-9F1B-33A254CA2FB3}" presName="composite" presStyleCnt="0"/>
      <dgm:spPr/>
    </dgm:pt>
    <dgm:pt modelId="{56CD6783-0B48-48C8-9B0F-241B2AF57EDB}" type="pres">
      <dgm:prSet presAssocID="{C9B058CE-8331-4AB1-9F1B-33A254CA2FB3}" presName="parTx" presStyleLbl="node1" presStyleIdx="0" presStyleCnt="1">
        <dgm:presLayoutVars>
          <dgm:chMax val="0"/>
          <dgm:chPref val="0"/>
          <dgm:bulletEnabled val="1"/>
        </dgm:presLayoutVars>
      </dgm:prSet>
      <dgm:spPr/>
    </dgm:pt>
    <dgm:pt modelId="{5EE5B961-796D-495E-95CA-F78E6B1E6043}" type="pres">
      <dgm:prSet presAssocID="{C9B058CE-8331-4AB1-9F1B-33A254CA2FB3}" presName="desTx" presStyleLbl="revTx" presStyleIdx="0" presStyleCnt="1">
        <dgm:presLayoutVars>
          <dgm:bulletEnabled val="1"/>
        </dgm:presLayoutVars>
      </dgm:prSet>
      <dgm:spPr/>
    </dgm:pt>
  </dgm:ptLst>
  <dgm:cxnLst>
    <dgm:cxn modelId="{BF811D14-AF55-4D96-B60E-EF8F9B09ED4F}" type="presOf" srcId="{D567C94A-1E04-44D0-8C1F-1A7A28A558AD}" destId="{5EE5B961-796D-495E-95CA-F78E6B1E6043}" srcOrd="0" destOrd="3" presId="urn:microsoft.com/office/officeart/2005/8/layout/chevron1"/>
    <dgm:cxn modelId="{061F8224-9BC9-4F56-9A89-FEA7CD7FE139}" type="presOf" srcId="{3A3F1977-7263-4A7C-BA3C-5291C52EB2A2}" destId="{5EE5B961-796D-495E-95CA-F78E6B1E6043}" srcOrd="0" destOrd="0" presId="urn:microsoft.com/office/officeart/2005/8/layout/chevron1"/>
    <dgm:cxn modelId="{7983DF32-CE48-42CD-8CE0-B187ADDAA9DB}" type="presOf" srcId="{C9B058CE-8331-4AB1-9F1B-33A254CA2FB3}" destId="{56CD6783-0B48-48C8-9B0F-241B2AF57EDB}" srcOrd="0" destOrd="0" presId="urn:microsoft.com/office/officeart/2005/8/layout/chevron1"/>
    <dgm:cxn modelId="{C881AC60-991F-474D-8DC1-8AA957CB8CAB}" type="presOf" srcId="{419A3794-F588-4E6B-AE6F-1D581700568F}" destId="{A876320A-6E21-42F1-966D-512F1A88C040}" srcOrd="0" destOrd="0" presId="urn:microsoft.com/office/officeart/2005/8/layout/chevron1"/>
    <dgm:cxn modelId="{9F0DD761-68F1-4C70-850A-26C15AE5883D}" type="presOf" srcId="{599C5ECB-C79B-42B1-8F39-3AC8757E6C38}" destId="{5EE5B961-796D-495E-95CA-F78E6B1E6043}" srcOrd="0" destOrd="2" presId="urn:microsoft.com/office/officeart/2005/8/layout/chevron1"/>
    <dgm:cxn modelId="{DD7F1156-8E32-401B-BA02-AE3A2C9C3F85}" srcId="{C9B058CE-8331-4AB1-9F1B-33A254CA2FB3}" destId="{D567C94A-1E04-44D0-8C1F-1A7A28A558AD}" srcOrd="3" destOrd="0" parTransId="{581C91DE-07D3-40C1-A2B2-E62BDBEB17AE}" sibTransId="{A75DF185-B22E-4CB1-ADDD-3EEC64D51C85}"/>
    <dgm:cxn modelId="{8A0B95AA-1375-48AF-ABDE-8D123391B4EF}" type="presOf" srcId="{EC751880-45F0-4FA3-A97D-9B5BF4445827}" destId="{5EE5B961-796D-495E-95CA-F78E6B1E6043}" srcOrd="0" destOrd="1" presId="urn:microsoft.com/office/officeart/2005/8/layout/chevron1"/>
    <dgm:cxn modelId="{5B334ABD-08A0-4D9F-BC27-0B49186D7465}" srcId="{C9B058CE-8331-4AB1-9F1B-33A254CA2FB3}" destId="{EC751880-45F0-4FA3-A97D-9B5BF4445827}" srcOrd="1" destOrd="0" parTransId="{B8566C45-CB77-405A-AC26-7DA1CBEAAB2B}" sibTransId="{71BC8066-163E-4C69-A497-47C0D7AE0B57}"/>
    <dgm:cxn modelId="{8A913BC0-7EEB-4619-ADA2-5CFD15F2A469}" srcId="{419A3794-F588-4E6B-AE6F-1D581700568F}" destId="{C9B058CE-8331-4AB1-9F1B-33A254CA2FB3}" srcOrd="0" destOrd="0" parTransId="{9EA23D00-300D-448D-AC82-9296AA097F78}" sibTransId="{4CC19F16-A03D-4FC8-98BD-5B64B0F411C6}"/>
    <dgm:cxn modelId="{9A7EB3CF-EFE4-4468-93B8-76203D518ED1}" srcId="{C9B058CE-8331-4AB1-9F1B-33A254CA2FB3}" destId="{3A3F1977-7263-4A7C-BA3C-5291C52EB2A2}" srcOrd="0" destOrd="0" parTransId="{87104698-5E1B-45B8-967B-EB4403899449}" sibTransId="{C42BED2C-BE92-4AFA-8CAE-5F1CF7309290}"/>
    <dgm:cxn modelId="{A80B00E6-E695-423B-A864-21F3275EE679}" srcId="{C9B058CE-8331-4AB1-9F1B-33A254CA2FB3}" destId="{599C5ECB-C79B-42B1-8F39-3AC8757E6C38}" srcOrd="2" destOrd="0" parTransId="{4C071BAE-AD70-4842-801A-29EF4B767A8F}" sibTransId="{8842851D-0DD9-453C-B91B-B176B33ACE3D}"/>
    <dgm:cxn modelId="{2AE0B06E-FB5F-496D-B2F0-B39C66E4E7A8}" type="presParOf" srcId="{A876320A-6E21-42F1-966D-512F1A88C040}" destId="{CFF989DA-EA83-4FD5-911B-838FFDE79DBF}" srcOrd="0" destOrd="0" presId="urn:microsoft.com/office/officeart/2005/8/layout/chevron1"/>
    <dgm:cxn modelId="{3319C905-0BE5-4796-A40A-4B0D59AFDE74}" type="presParOf" srcId="{CFF989DA-EA83-4FD5-911B-838FFDE79DBF}" destId="{56CD6783-0B48-48C8-9B0F-241B2AF57EDB}" srcOrd="0" destOrd="0" presId="urn:microsoft.com/office/officeart/2005/8/layout/chevron1"/>
    <dgm:cxn modelId="{0FC3527F-6B3B-4E0B-8CF8-F84BF7231AA7}" type="presParOf" srcId="{CFF989DA-EA83-4FD5-911B-838FFDE79DBF}" destId="{5EE5B961-796D-495E-95CA-F78E6B1E6043}"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03AEAF-A885-47BE-8DC6-1654649C016B}"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CDC8BC1E-C839-4C87-A0D4-A541302A00EA}">
      <dgm:prSet/>
      <dgm:spPr/>
      <dgm:t>
        <a:bodyPr/>
        <a:lstStyle/>
        <a:p>
          <a:r>
            <a:rPr lang="en-US"/>
            <a:t>U.S. bankruptcy law has evolved significantly over time:</a:t>
          </a:r>
        </a:p>
      </dgm:t>
    </dgm:pt>
    <dgm:pt modelId="{2D56CB37-206B-48B9-A1E9-69B18A2DF96C}" type="parTrans" cxnId="{A5B3D703-7B8C-4864-8877-DA1ABD20F57A}">
      <dgm:prSet/>
      <dgm:spPr/>
      <dgm:t>
        <a:bodyPr/>
        <a:lstStyle/>
        <a:p>
          <a:endParaRPr lang="en-US"/>
        </a:p>
      </dgm:t>
    </dgm:pt>
    <dgm:pt modelId="{EFD2D02B-FAB3-47EA-8D28-89351F50E9EC}" type="sibTrans" cxnId="{A5B3D703-7B8C-4864-8877-DA1ABD20F57A}">
      <dgm:prSet/>
      <dgm:spPr/>
      <dgm:t>
        <a:bodyPr/>
        <a:lstStyle/>
        <a:p>
          <a:endParaRPr lang="en-US"/>
        </a:p>
      </dgm:t>
    </dgm:pt>
    <dgm:pt modelId="{42CAE2EF-F057-4043-9305-F3BEF0447383}">
      <dgm:prSet/>
      <dgm:spPr/>
      <dgm:t>
        <a:bodyPr/>
        <a:lstStyle/>
        <a:p>
          <a:r>
            <a:rPr lang="en-US" b="1"/>
            <a:t>U.S. Constitution: </a:t>
          </a:r>
          <a:r>
            <a:rPr lang="en-US"/>
            <a:t> Congress authorized to enact </a:t>
          </a:r>
          <a:r>
            <a:rPr lang="ja-JP"/>
            <a:t>“</a:t>
          </a:r>
          <a:r>
            <a:rPr lang="en-US"/>
            <a:t>uniform Laws on the subject of Bankruptcies throughout the United States.</a:t>
          </a:r>
          <a:r>
            <a:rPr lang="ja-JP"/>
            <a:t>”</a:t>
          </a:r>
          <a:r>
            <a:rPr lang="en-US"/>
            <a:t>  </a:t>
          </a:r>
        </a:p>
      </dgm:t>
    </dgm:pt>
    <dgm:pt modelId="{22BC1218-66C7-4FC6-96E9-448C06FFAAFE}" type="parTrans" cxnId="{D6DBBEDD-0765-42C2-B2A2-C2C5B1BD87E0}">
      <dgm:prSet/>
      <dgm:spPr/>
      <dgm:t>
        <a:bodyPr/>
        <a:lstStyle/>
        <a:p>
          <a:endParaRPr lang="en-US"/>
        </a:p>
      </dgm:t>
    </dgm:pt>
    <dgm:pt modelId="{93C83C4B-227D-414E-9418-C69DFB897A5D}" type="sibTrans" cxnId="{D6DBBEDD-0765-42C2-B2A2-C2C5B1BD87E0}">
      <dgm:prSet/>
      <dgm:spPr/>
      <dgm:t>
        <a:bodyPr/>
        <a:lstStyle/>
        <a:p>
          <a:endParaRPr lang="en-US"/>
        </a:p>
      </dgm:t>
    </dgm:pt>
    <dgm:pt modelId="{265A150D-4511-4636-9AD1-010A726D6407}">
      <dgm:prSet/>
      <dgm:spPr/>
      <dgm:t>
        <a:bodyPr/>
        <a:lstStyle/>
        <a:p>
          <a:r>
            <a:rPr lang="en-US" b="1"/>
            <a:t>1898</a:t>
          </a:r>
          <a:r>
            <a:rPr lang="en-US"/>
            <a:t>:  First permanent Bankruptcy Act.</a:t>
          </a:r>
        </a:p>
      </dgm:t>
    </dgm:pt>
    <dgm:pt modelId="{DABB8EE5-E221-476E-8EA2-6252B921CC92}" type="parTrans" cxnId="{4725F607-F417-4C64-A4B3-12DF5A356CEC}">
      <dgm:prSet/>
      <dgm:spPr/>
      <dgm:t>
        <a:bodyPr/>
        <a:lstStyle/>
        <a:p>
          <a:endParaRPr lang="en-US"/>
        </a:p>
      </dgm:t>
    </dgm:pt>
    <dgm:pt modelId="{BF0DB97F-8DA0-470D-8900-1827C7081FDB}" type="sibTrans" cxnId="{4725F607-F417-4C64-A4B3-12DF5A356CEC}">
      <dgm:prSet/>
      <dgm:spPr/>
      <dgm:t>
        <a:bodyPr/>
        <a:lstStyle/>
        <a:p>
          <a:endParaRPr lang="en-US"/>
        </a:p>
      </dgm:t>
    </dgm:pt>
    <dgm:pt modelId="{FDEC7584-1567-4398-AD4F-7A87D483A513}">
      <dgm:prSet/>
      <dgm:spPr/>
      <dgm:t>
        <a:bodyPr/>
        <a:lstStyle/>
        <a:p>
          <a:r>
            <a:rPr lang="en-US" b="1"/>
            <a:t>1978: </a:t>
          </a:r>
          <a:r>
            <a:rPr lang="en-US"/>
            <a:t> Bankruptcy Reform Act of 1978 enacted.</a:t>
          </a:r>
        </a:p>
      </dgm:t>
    </dgm:pt>
    <dgm:pt modelId="{5D9C6E14-661B-4749-B411-3CDC86A86D42}" type="parTrans" cxnId="{BA230565-5CA7-4FF5-8EE4-1B9E880BB367}">
      <dgm:prSet/>
      <dgm:spPr/>
      <dgm:t>
        <a:bodyPr/>
        <a:lstStyle/>
        <a:p>
          <a:endParaRPr lang="en-US"/>
        </a:p>
      </dgm:t>
    </dgm:pt>
    <dgm:pt modelId="{DCBB1038-2A1C-4C74-825F-B25615E6E526}" type="sibTrans" cxnId="{BA230565-5CA7-4FF5-8EE4-1B9E880BB367}">
      <dgm:prSet/>
      <dgm:spPr/>
      <dgm:t>
        <a:bodyPr/>
        <a:lstStyle/>
        <a:p>
          <a:endParaRPr lang="en-US"/>
        </a:p>
      </dgm:t>
    </dgm:pt>
    <dgm:pt modelId="{93EE6C2D-EEC4-4C32-9788-67988EAB6892}">
      <dgm:prSet/>
      <dgm:spPr/>
      <dgm:t>
        <a:bodyPr/>
        <a:lstStyle/>
        <a:p>
          <a:r>
            <a:rPr lang="en-US" b="1"/>
            <a:t>1982:  </a:t>
          </a:r>
          <a:r>
            <a:rPr lang="en-US"/>
            <a:t>In </a:t>
          </a:r>
          <a:r>
            <a:rPr lang="en-US" i="1"/>
            <a:t>Marathon</a:t>
          </a:r>
          <a:r>
            <a:rPr lang="en-US"/>
            <a:t>, Supreme Court held that authority granted to bankruptcy judges under 1978 Act was unconstitutional.</a:t>
          </a:r>
        </a:p>
      </dgm:t>
    </dgm:pt>
    <dgm:pt modelId="{C55D5A33-2272-4E73-9098-F4060F5A2BAE}" type="parTrans" cxnId="{F92C626F-34F8-467F-A9B9-19F5595CC11D}">
      <dgm:prSet/>
      <dgm:spPr/>
      <dgm:t>
        <a:bodyPr/>
        <a:lstStyle/>
        <a:p>
          <a:endParaRPr lang="en-US"/>
        </a:p>
      </dgm:t>
    </dgm:pt>
    <dgm:pt modelId="{2366ED08-80BE-4888-883C-BF575310D541}" type="sibTrans" cxnId="{F92C626F-34F8-467F-A9B9-19F5595CC11D}">
      <dgm:prSet/>
      <dgm:spPr/>
      <dgm:t>
        <a:bodyPr/>
        <a:lstStyle/>
        <a:p>
          <a:endParaRPr lang="en-US"/>
        </a:p>
      </dgm:t>
    </dgm:pt>
    <dgm:pt modelId="{E7E864A2-E21C-4E53-8E58-729E004612DD}">
      <dgm:prSet/>
      <dgm:spPr/>
      <dgm:t>
        <a:bodyPr/>
        <a:lstStyle/>
        <a:p>
          <a:r>
            <a:rPr lang="en-US" b="1"/>
            <a:t>1984:  </a:t>
          </a:r>
          <a:r>
            <a:rPr lang="en-US"/>
            <a:t>Congress responded to </a:t>
          </a:r>
          <a:r>
            <a:rPr lang="en-US" i="1"/>
            <a:t>Marathon </a:t>
          </a:r>
          <a:r>
            <a:rPr lang="en-US"/>
            <a:t>by enacting Bankruptcy Amendments &amp; Federal Judgeship Act of 1984.</a:t>
          </a:r>
        </a:p>
      </dgm:t>
    </dgm:pt>
    <dgm:pt modelId="{A89F98E6-8D0F-4A94-94A8-1C36FA447FBB}" type="parTrans" cxnId="{9F7E364B-F7C8-4372-A541-BD97A5057125}">
      <dgm:prSet/>
      <dgm:spPr/>
      <dgm:t>
        <a:bodyPr/>
        <a:lstStyle/>
        <a:p>
          <a:endParaRPr lang="en-US"/>
        </a:p>
      </dgm:t>
    </dgm:pt>
    <dgm:pt modelId="{30D8E1DE-C0CC-4B2C-AE20-F31E2779EEE7}" type="sibTrans" cxnId="{9F7E364B-F7C8-4372-A541-BD97A5057125}">
      <dgm:prSet/>
      <dgm:spPr/>
      <dgm:t>
        <a:bodyPr/>
        <a:lstStyle/>
        <a:p>
          <a:endParaRPr lang="en-US"/>
        </a:p>
      </dgm:t>
    </dgm:pt>
    <dgm:pt modelId="{755E4142-AD63-44EB-9C9A-724AA9B86FA5}">
      <dgm:prSet/>
      <dgm:spPr/>
      <dgm:t>
        <a:bodyPr/>
        <a:lstStyle/>
        <a:p>
          <a:r>
            <a:rPr lang="en-US" b="1"/>
            <a:t>2005:</a:t>
          </a:r>
          <a:r>
            <a:rPr lang="en-US"/>
            <a:t>  Bankruptcy Abuse Prevention and Consumer Protection Act enacted to prevent fraud and abuse in bankruptcy filings.</a:t>
          </a:r>
        </a:p>
      </dgm:t>
    </dgm:pt>
    <dgm:pt modelId="{B3608508-73B0-42B7-A90F-E59D7ACE42FD}" type="parTrans" cxnId="{C92B048A-2268-49F6-8CD9-9F81715346C8}">
      <dgm:prSet/>
      <dgm:spPr/>
      <dgm:t>
        <a:bodyPr/>
        <a:lstStyle/>
        <a:p>
          <a:endParaRPr lang="en-US"/>
        </a:p>
      </dgm:t>
    </dgm:pt>
    <dgm:pt modelId="{FA1EF759-2D97-4D55-B3A5-B471F3F8DF64}" type="sibTrans" cxnId="{C92B048A-2268-49F6-8CD9-9F81715346C8}">
      <dgm:prSet/>
      <dgm:spPr/>
      <dgm:t>
        <a:bodyPr/>
        <a:lstStyle/>
        <a:p>
          <a:endParaRPr lang="en-US"/>
        </a:p>
      </dgm:t>
    </dgm:pt>
    <dgm:pt modelId="{81D1C128-6E47-4557-910A-C5C3A979D1D3}">
      <dgm:prSet/>
      <dgm:spPr/>
      <dgm:t>
        <a:bodyPr/>
        <a:lstStyle/>
        <a:p>
          <a:r>
            <a:rPr lang="en-US" b="1"/>
            <a:t>2011:</a:t>
          </a:r>
          <a:r>
            <a:rPr lang="en-US"/>
            <a:t>  In </a:t>
          </a:r>
          <a:r>
            <a:rPr lang="en-US" i="1"/>
            <a:t>Stern v. Marshall</a:t>
          </a:r>
          <a:r>
            <a:rPr lang="en-US"/>
            <a:t>, Supreme Court limited authority of bankruptcy judges.</a:t>
          </a:r>
        </a:p>
      </dgm:t>
    </dgm:pt>
    <dgm:pt modelId="{36CB4E03-AFAF-4952-A544-8D78E9169299}" type="parTrans" cxnId="{62F8E53F-9B8B-4EB8-BA97-17ABD814DDCA}">
      <dgm:prSet/>
      <dgm:spPr/>
      <dgm:t>
        <a:bodyPr/>
        <a:lstStyle/>
        <a:p>
          <a:endParaRPr lang="en-US"/>
        </a:p>
      </dgm:t>
    </dgm:pt>
    <dgm:pt modelId="{21DB77B9-971B-4B0F-894E-42A9F3AA6807}" type="sibTrans" cxnId="{62F8E53F-9B8B-4EB8-BA97-17ABD814DDCA}">
      <dgm:prSet/>
      <dgm:spPr/>
      <dgm:t>
        <a:bodyPr/>
        <a:lstStyle/>
        <a:p>
          <a:endParaRPr lang="en-US"/>
        </a:p>
      </dgm:t>
    </dgm:pt>
    <dgm:pt modelId="{6315A708-4277-4CD7-9687-5D12BF69DAC3}">
      <dgm:prSet/>
      <dgm:spPr/>
      <dgm:t>
        <a:bodyPr/>
        <a:lstStyle/>
        <a:p>
          <a:r>
            <a:rPr lang="en-US" b="1"/>
            <a:t>2015</a:t>
          </a:r>
          <a:r>
            <a:rPr lang="en-US"/>
            <a:t>:  In </a:t>
          </a:r>
          <a:r>
            <a:rPr lang="en-US" i="1"/>
            <a:t>Wellness, </a:t>
          </a:r>
          <a:r>
            <a:rPr lang="en-US"/>
            <a:t>Supreme Court ruled a </a:t>
          </a:r>
          <a:r>
            <a:rPr lang="ja-JP"/>
            <a:t>“</a:t>
          </a:r>
          <a:r>
            <a:rPr lang="en-US"/>
            <a:t>knowing and voluntary</a:t>
          </a:r>
          <a:r>
            <a:rPr lang="ja-JP"/>
            <a:t>”</a:t>
          </a:r>
          <a:r>
            <a:rPr lang="en-US"/>
            <a:t> consent to bankruptcy court adjudication of </a:t>
          </a:r>
          <a:r>
            <a:rPr lang="en-US" i="1"/>
            <a:t>Stern </a:t>
          </a:r>
          <a:r>
            <a:rPr lang="en-US"/>
            <a:t>claim is permissible.</a:t>
          </a:r>
        </a:p>
      </dgm:t>
    </dgm:pt>
    <dgm:pt modelId="{CD71DDAF-526F-4DC3-B7DC-6F843FCACA48}" type="parTrans" cxnId="{5656C4CD-DBBC-435F-A17D-448117E47F15}">
      <dgm:prSet/>
      <dgm:spPr/>
      <dgm:t>
        <a:bodyPr/>
        <a:lstStyle/>
        <a:p>
          <a:endParaRPr lang="en-US"/>
        </a:p>
      </dgm:t>
    </dgm:pt>
    <dgm:pt modelId="{D8CC8A5E-13FF-4925-A1C4-950C66F3A29B}" type="sibTrans" cxnId="{5656C4CD-DBBC-435F-A17D-448117E47F15}">
      <dgm:prSet/>
      <dgm:spPr/>
      <dgm:t>
        <a:bodyPr/>
        <a:lstStyle/>
        <a:p>
          <a:endParaRPr lang="en-US"/>
        </a:p>
      </dgm:t>
    </dgm:pt>
    <dgm:pt modelId="{00F231B0-FB06-4E78-9842-799174CAD4F8}" type="pres">
      <dgm:prSet presAssocID="{FF03AEAF-A885-47BE-8DC6-1654649C016B}" presName="linear" presStyleCnt="0">
        <dgm:presLayoutVars>
          <dgm:dir/>
          <dgm:animLvl val="lvl"/>
          <dgm:resizeHandles val="exact"/>
        </dgm:presLayoutVars>
      </dgm:prSet>
      <dgm:spPr/>
    </dgm:pt>
    <dgm:pt modelId="{5CC12828-E399-4D39-9430-A993098A902B}" type="pres">
      <dgm:prSet presAssocID="{CDC8BC1E-C839-4C87-A0D4-A541302A00EA}" presName="parentLin" presStyleCnt="0"/>
      <dgm:spPr/>
    </dgm:pt>
    <dgm:pt modelId="{AD3FCEB8-8C02-4B1B-858D-40A5C2E4483B}" type="pres">
      <dgm:prSet presAssocID="{CDC8BC1E-C839-4C87-A0D4-A541302A00EA}" presName="parentLeftMargin" presStyleLbl="node1" presStyleIdx="0" presStyleCnt="1"/>
      <dgm:spPr/>
    </dgm:pt>
    <dgm:pt modelId="{BD6F7AAB-FCC9-49FF-96C8-766D138541B3}" type="pres">
      <dgm:prSet presAssocID="{CDC8BC1E-C839-4C87-A0D4-A541302A00EA}" presName="parentText" presStyleLbl="node1" presStyleIdx="0" presStyleCnt="1">
        <dgm:presLayoutVars>
          <dgm:chMax val="0"/>
          <dgm:bulletEnabled val="1"/>
        </dgm:presLayoutVars>
      </dgm:prSet>
      <dgm:spPr/>
    </dgm:pt>
    <dgm:pt modelId="{62E51F22-0386-40B1-BD66-7E3BD2999FEA}" type="pres">
      <dgm:prSet presAssocID="{CDC8BC1E-C839-4C87-A0D4-A541302A00EA}" presName="negativeSpace" presStyleCnt="0"/>
      <dgm:spPr/>
    </dgm:pt>
    <dgm:pt modelId="{FB9F289F-AF8C-4846-8FF6-0B1176366146}" type="pres">
      <dgm:prSet presAssocID="{CDC8BC1E-C839-4C87-A0D4-A541302A00EA}" presName="childText" presStyleLbl="conFgAcc1" presStyleIdx="0" presStyleCnt="1">
        <dgm:presLayoutVars>
          <dgm:bulletEnabled val="1"/>
        </dgm:presLayoutVars>
      </dgm:prSet>
      <dgm:spPr/>
    </dgm:pt>
  </dgm:ptLst>
  <dgm:cxnLst>
    <dgm:cxn modelId="{A5B3D703-7B8C-4864-8877-DA1ABD20F57A}" srcId="{FF03AEAF-A885-47BE-8DC6-1654649C016B}" destId="{CDC8BC1E-C839-4C87-A0D4-A541302A00EA}" srcOrd="0" destOrd="0" parTransId="{2D56CB37-206B-48B9-A1E9-69B18A2DF96C}" sibTransId="{EFD2D02B-FAB3-47EA-8D28-89351F50E9EC}"/>
    <dgm:cxn modelId="{F7005A04-8455-45A1-A7C2-11DE5FE943AB}" type="presOf" srcId="{42CAE2EF-F057-4043-9305-F3BEF0447383}" destId="{FB9F289F-AF8C-4846-8FF6-0B1176366146}" srcOrd="0" destOrd="0" presId="urn:microsoft.com/office/officeart/2005/8/layout/list1"/>
    <dgm:cxn modelId="{3A7F7C04-61CD-4952-BAD1-A112A6BDF38C}" type="presOf" srcId="{E7E864A2-E21C-4E53-8E58-729E004612DD}" destId="{FB9F289F-AF8C-4846-8FF6-0B1176366146}" srcOrd="0" destOrd="4" presId="urn:microsoft.com/office/officeart/2005/8/layout/list1"/>
    <dgm:cxn modelId="{4725F607-F417-4C64-A4B3-12DF5A356CEC}" srcId="{CDC8BC1E-C839-4C87-A0D4-A541302A00EA}" destId="{265A150D-4511-4636-9AD1-010A726D6407}" srcOrd="1" destOrd="0" parTransId="{DABB8EE5-E221-476E-8EA2-6252B921CC92}" sibTransId="{BF0DB97F-8DA0-470D-8900-1827C7081FDB}"/>
    <dgm:cxn modelId="{7B8F1509-7ED5-4DF4-8AA2-69EC7E104B67}" type="presOf" srcId="{81D1C128-6E47-4557-910A-C5C3A979D1D3}" destId="{FB9F289F-AF8C-4846-8FF6-0B1176366146}" srcOrd="0" destOrd="6" presId="urn:microsoft.com/office/officeart/2005/8/layout/list1"/>
    <dgm:cxn modelId="{BC2BEA30-E2FA-4CF4-B470-0F5C397E36E0}" type="presOf" srcId="{FDEC7584-1567-4398-AD4F-7A87D483A513}" destId="{FB9F289F-AF8C-4846-8FF6-0B1176366146}" srcOrd="0" destOrd="2" presId="urn:microsoft.com/office/officeart/2005/8/layout/list1"/>
    <dgm:cxn modelId="{62F8E53F-9B8B-4EB8-BA97-17ABD814DDCA}" srcId="{CDC8BC1E-C839-4C87-A0D4-A541302A00EA}" destId="{81D1C128-6E47-4557-910A-C5C3A979D1D3}" srcOrd="6" destOrd="0" parTransId="{36CB4E03-AFAF-4952-A544-8D78E9169299}" sibTransId="{21DB77B9-971B-4B0F-894E-42A9F3AA6807}"/>
    <dgm:cxn modelId="{BA230565-5CA7-4FF5-8EE4-1B9E880BB367}" srcId="{CDC8BC1E-C839-4C87-A0D4-A541302A00EA}" destId="{FDEC7584-1567-4398-AD4F-7A87D483A513}" srcOrd="2" destOrd="0" parTransId="{5D9C6E14-661B-4749-B411-3CDC86A86D42}" sibTransId="{DCBB1038-2A1C-4C74-825F-B25615E6E526}"/>
    <dgm:cxn modelId="{F5915B66-845F-48E3-8C70-10D8E6364F27}" type="presOf" srcId="{265A150D-4511-4636-9AD1-010A726D6407}" destId="{FB9F289F-AF8C-4846-8FF6-0B1176366146}" srcOrd="0" destOrd="1" presId="urn:microsoft.com/office/officeart/2005/8/layout/list1"/>
    <dgm:cxn modelId="{9F7E364B-F7C8-4372-A541-BD97A5057125}" srcId="{CDC8BC1E-C839-4C87-A0D4-A541302A00EA}" destId="{E7E864A2-E21C-4E53-8E58-729E004612DD}" srcOrd="4" destOrd="0" parTransId="{A89F98E6-8D0F-4A94-94A8-1C36FA447FBB}" sibTransId="{30D8E1DE-C0CC-4B2C-AE20-F31E2779EEE7}"/>
    <dgm:cxn modelId="{F92C626F-34F8-467F-A9B9-19F5595CC11D}" srcId="{CDC8BC1E-C839-4C87-A0D4-A541302A00EA}" destId="{93EE6C2D-EEC4-4C32-9788-67988EAB6892}" srcOrd="3" destOrd="0" parTransId="{C55D5A33-2272-4E73-9098-F4060F5A2BAE}" sibTransId="{2366ED08-80BE-4888-883C-BF575310D541}"/>
    <dgm:cxn modelId="{F6DD2673-4A16-427F-BAAF-D379BE49E826}" type="presOf" srcId="{CDC8BC1E-C839-4C87-A0D4-A541302A00EA}" destId="{AD3FCEB8-8C02-4B1B-858D-40A5C2E4483B}" srcOrd="0" destOrd="0" presId="urn:microsoft.com/office/officeart/2005/8/layout/list1"/>
    <dgm:cxn modelId="{B40ED075-C7FD-4A78-B4BF-B908FA1CCEE3}" type="presOf" srcId="{CDC8BC1E-C839-4C87-A0D4-A541302A00EA}" destId="{BD6F7AAB-FCC9-49FF-96C8-766D138541B3}" srcOrd="1" destOrd="0" presId="urn:microsoft.com/office/officeart/2005/8/layout/list1"/>
    <dgm:cxn modelId="{EC53C557-2B0F-4174-8B1F-177B1D514218}" type="presOf" srcId="{6315A708-4277-4CD7-9687-5D12BF69DAC3}" destId="{FB9F289F-AF8C-4846-8FF6-0B1176366146}" srcOrd="0" destOrd="7" presId="urn:microsoft.com/office/officeart/2005/8/layout/list1"/>
    <dgm:cxn modelId="{C92B048A-2268-49F6-8CD9-9F81715346C8}" srcId="{CDC8BC1E-C839-4C87-A0D4-A541302A00EA}" destId="{755E4142-AD63-44EB-9C9A-724AA9B86FA5}" srcOrd="5" destOrd="0" parTransId="{B3608508-73B0-42B7-A90F-E59D7ACE42FD}" sibTransId="{FA1EF759-2D97-4D55-B3A5-B471F3F8DF64}"/>
    <dgm:cxn modelId="{B925DEC6-F0ED-4886-B7CD-7B5773C835B9}" type="presOf" srcId="{FF03AEAF-A885-47BE-8DC6-1654649C016B}" destId="{00F231B0-FB06-4E78-9842-799174CAD4F8}" srcOrd="0" destOrd="0" presId="urn:microsoft.com/office/officeart/2005/8/layout/list1"/>
    <dgm:cxn modelId="{5656C4CD-DBBC-435F-A17D-448117E47F15}" srcId="{CDC8BC1E-C839-4C87-A0D4-A541302A00EA}" destId="{6315A708-4277-4CD7-9687-5D12BF69DAC3}" srcOrd="7" destOrd="0" parTransId="{CD71DDAF-526F-4DC3-B7DC-6F843FCACA48}" sibTransId="{D8CC8A5E-13FF-4925-A1C4-950C66F3A29B}"/>
    <dgm:cxn modelId="{77DE22D3-BC9B-41A9-A692-D425AF1B2E86}" type="presOf" srcId="{755E4142-AD63-44EB-9C9A-724AA9B86FA5}" destId="{FB9F289F-AF8C-4846-8FF6-0B1176366146}" srcOrd="0" destOrd="5" presId="urn:microsoft.com/office/officeart/2005/8/layout/list1"/>
    <dgm:cxn modelId="{D6DBBEDD-0765-42C2-B2A2-C2C5B1BD87E0}" srcId="{CDC8BC1E-C839-4C87-A0D4-A541302A00EA}" destId="{42CAE2EF-F057-4043-9305-F3BEF0447383}" srcOrd="0" destOrd="0" parTransId="{22BC1218-66C7-4FC6-96E9-448C06FFAAFE}" sibTransId="{93C83C4B-227D-414E-9418-C69DFB897A5D}"/>
    <dgm:cxn modelId="{EAC87CF8-86FC-4277-B4B5-107524D5A4DF}" type="presOf" srcId="{93EE6C2D-EEC4-4C32-9788-67988EAB6892}" destId="{FB9F289F-AF8C-4846-8FF6-0B1176366146}" srcOrd="0" destOrd="3" presId="urn:microsoft.com/office/officeart/2005/8/layout/list1"/>
    <dgm:cxn modelId="{6C1B9006-BAFA-416A-AC91-90DE9BAEF35F}" type="presParOf" srcId="{00F231B0-FB06-4E78-9842-799174CAD4F8}" destId="{5CC12828-E399-4D39-9430-A993098A902B}" srcOrd="0" destOrd="0" presId="urn:microsoft.com/office/officeart/2005/8/layout/list1"/>
    <dgm:cxn modelId="{B66A0773-D176-4661-9F31-176E9F38B6E9}" type="presParOf" srcId="{5CC12828-E399-4D39-9430-A993098A902B}" destId="{AD3FCEB8-8C02-4B1B-858D-40A5C2E4483B}" srcOrd="0" destOrd="0" presId="urn:microsoft.com/office/officeart/2005/8/layout/list1"/>
    <dgm:cxn modelId="{D8037C4C-B787-4C36-AEA9-7AE12AC3393C}" type="presParOf" srcId="{5CC12828-E399-4D39-9430-A993098A902B}" destId="{BD6F7AAB-FCC9-49FF-96C8-766D138541B3}" srcOrd="1" destOrd="0" presId="urn:microsoft.com/office/officeart/2005/8/layout/list1"/>
    <dgm:cxn modelId="{90ABD680-BB26-4C13-9FB5-05C280BB09EA}" type="presParOf" srcId="{00F231B0-FB06-4E78-9842-799174CAD4F8}" destId="{62E51F22-0386-40B1-BD66-7E3BD2999FEA}" srcOrd="1" destOrd="0" presId="urn:microsoft.com/office/officeart/2005/8/layout/list1"/>
    <dgm:cxn modelId="{84495FE2-475B-4257-A4D8-907560AA858D}" type="presParOf" srcId="{00F231B0-FB06-4E78-9842-799174CAD4F8}" destId="{FB9F289F-AF8C-4846-8FF6-0B1176366146}"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E9DA1B-09AC-494C-AB21-A5D7A1128AAA}" type="doc">
      <dgm:prSet loTypeId="urn:microsoft.com/office/officeart/2005/8/layout/hierarchy1" loCatId="hierarchy" qsTypeId="urn:microsoft.com/office/officeart/2005/8/quickstyle/simple5" qsCatId="simple" csTypeId="urn:microsoft.com/office/officeart/2005/8/colors/accent0_1" csCatId="mainScheme"/>
      <dgm:spPr/>
      <dgm:t>
        <a:bodyPr/>
        <a:lstStyle/>
        <a:p>
          <a:endParaRPr lang="en-US"/>
        </a:p>
      </dgm:t>
    </dgm:pt>
    <dgm:pt modelId="{6BA99308-FED0-4FDF-A67F-5E53A4684420}">
      <dgm:prSet/>
      <dgm:spPr/>
      <dgm:t>
        <a:bodyPr/>
        <a:lstStyle/>
        <a:p>
          <a:r>
            <a:rPr lang="en-US"/>
            <a:t>Litigation in a bankruptcy case is handled according to its classification as an adversary proceeding or a contested matter.</a:t>
          </a:r>
        </a:p>
      </dgm:t>
    </dgm:pt>
    <dgm:pt modelId="{37581EBF-804A-4133-B1FA-E272D77CAFE0}" type="parTrans" cxnId="{6BB0E1C9-BC4A-4F84-9726-A30252E27B64}">
      <dgm:prSet/>
      <dgm:spPr/>
      <dgm:t>
        <a:bodyPr/>
        <a:lstStyle/>
        <a:p>
          <a:endParaRPr lang="en-US"/>
        </a:p>
      </dgm:t>
    </dgm:pt>
    <dgm:pt modelId="{F7D61405-C87A-4B56-8046-0A2BDB71012C}" type="sibTrans" cxnId="{6BB0E1C9-BC4A-4F84-9726-A30252E27B64}">
      <dgm:prSet/>
      <dgm:spPr/>
      <dgm:t>
        <a:bodyPr/>
        <a:lstStyle/>
        <a:p>
          <a:endParaRPr lang="en-US"/>
        </a:p>
      </dgm:t>
    </dgm:pt>
    <dgm:pt modelId="{6D430DD5-E6E0-4F70-89D6-A81FE38CD97A}">
      <dgm:prSet/>
      <dgm:spPr/>
      <dgm:t>
        <a:bodyPr/>
        <a:lstStyle/>
        <a:p>
          <a:r>
            <a:rPr lang="en-US" b="1"/>
            <a:t>Adversary Proceedings (APs):  </a:t>
          </a:r>
          <a:r>
            <a:rPr lang="en-US"/>
            <a:t>A full-blown lawsuit, subject to bankruptcy rules, in respect of “heavy-duty” interests at stake in a bankruptcy proceeding.</a:t>
          </a:r>
        </a:p>
      </dgm:t>
    </dgm:pt>
    <dgm:pt modelId="{F44D9EF9-5570-4186-93E4-F0B9E1C08797}" type="parTrans" cxnId="{3E44BF0A-6318-44A1-AEC9-F3E80BEE195F}">
      <dgm:prSet/>
      <dgm:spPr/>
      <dgm:t>
        <a:bodyPr/>
        <a:lstStyle/>
        <a:p>
          <a:endParaRPr lang="en-US"/>
        </a:p>
      </dgm:t>
    </dgm:pt>
    <dgm:pt modelId="{37EE45AC-2FF7-4C83-9B7D-6363B32C3B72}" type="sibTrans" cxnId="{3E44BF0A-6318-44A1-AEC9-F3E80BEE195F}">
      <dgm:prSet/>
      <dgm:spPr/>
      <dgm:t>
        <a:bodyPr/>
        <a:lstStyle/>
        <a:p>
          <a:endParaRPr lang="en-US"/>
        </a:p>
      </dgm:t>
    </dgm:pt>
    <dgm:pt modelId="{FCE0B7B2-715E-43A4-9CDA-2EB8B196C248}">
      <dgm:prSet/>
      <dgm:spPr/>
      <dgm:t>
        <a:bodyPr/>
        <a:lstStyle/>
        <a:p>
          <a:r>
            <a:rPr lang="en-US"/>
            <a:t>Fed. R. Bankr. P. 7001 lists all causes of action that must be brought as APs.</a:t>
          </a:r>
        </a:p>
      </dgm:t>
    </dgm:pt>
    <dgm:pt modelId="{183F0431-2328-45EC-85A4-C3F12DB608DE}" type="parTrans" cxnId="{F6F8805F-4E59-4323-96BD-56D828A92678}">
      <dgm:prSet/>
      <dgm:spPr/>
      <dgm:t>
        <a:bodyPr/>
        <a:lstStyle/>
        <a:p>
          <a:endParaRPr lang="en-US"/>
        </a:p>
      </dgm:t>
    </dgm:pt>
    <dgm:pt modelId="{74BF0D01-F4D9-4176-B114-6ECED24DA57A}" type="sibTrans" cxnId="{F6F8805F-4E59-4323-96BD-56D828A92678}">
      <dgm:prSet/>
      <dgm:spPr/>
      <dgm:t>
        <a:bodyPr/>
        <a:lstStyle/>
        <a:p>
          <a:endParaRPr lang="en-US"/>
        </a:p>
      </dgm:t>
    </dgm:pt>
    <dgm:pt modelId="{05948152-FED7-422A-AA43-565E92A0D61F}">
      <dgm:prSet/>
      <dgm:spPr/>
      <dgm:t>
        <a:bodyPr/>
        <a:lstStyle/>
        <a:p>
          <a:r>
            <a:rPr lang="en-US"/>
            <a:t>The remainder of the 7000 rules govern APs.  </a:t>
          </a:r>
        </a:p>
      </dgm:t>
    </dgm:pt>
    <dgm:pt modelId="{C2AD4928-1367-4FBF-A5B7-53161A427303}" type="parTrans" cxnId="{624F3D1B-A0EC-4C5F-B16D-90498BC25897}">
      <dgm:prSet/>
      <dgm:spPr/>
      <dgm:t>
        <a:bodyPr/>
        <a:lstStyle/>
        <a:p>
          <a:endParaRPr lang="en-US"/>
        </a:p>
      </dgm:t>
    </dgm:pt>
    <dgm:pt modelId="{A92F41B4-08CF-4A40-BB7D-D7A547AD4482}" type="sibTrans" cxnId="{624F3D1B-A0EC-4C5F-B16D-90498BC25897}">
      <dgm:prSet/>
      <dgm:spPr/>
      <dgm:t>
        <a:bodyPr/>
        <a:lstStyle/>
        <a:p>
          <a:endParaRPr lang="en-US"/>
        </a:p>
      </dgm:t>
    </dgm:pt>
    <dgm:pt modelId="{901F52CD-39A4-4C5F-A2DD-E246BDAA2CAD}">
      <dgm:prSet/>
      <dgm:spPr/>
      <dgm:t>
        <a:bodyPr/>
        <a:lstStyle/>
        <a:p>
          <a:r>
            <a:rPr lang="en-US" b="1"/>
            <a:t>Contested Matters:  </a:t>
          </a:r>
          <a:r>
            <a:rPr lang="en-US"/>
            <a:t>Generally, any dispute that is not an AP; typically involves more limited issues, which are resolved through a hearing, rather than a trial. A hearing on a contested matter may be evidentiary.</a:t>
          </a:r>
        </a:p>
      </dgm:t>
    </dgm:pt>
    <dgm:pt modelId="{69B32537-9012-433A-A2AA-4B27C0A0BD2B}" type="parTrans" cxnId="{5BBD91B9-0941-4A3B-AD83-A03CBFB6D86C}">
      <dgm:prSet/>
      <dgm:spPr/>
      <dgm:t>
        <a:bodyPr/>
        <a:lstStyle/>
        <a:p>
          <a:endParaRPr lang="en-US"/>
        </a:p>
      </dgm:t>
    </dgm:pt>
    <dgm:pt modelId="{9C2B7A04-8576-4006-A3A8-69E8ED82F742}" type="sibTrans" cxnId="{5BBD91B9-0941-4A3B-AD83-A03CBFB6D86C}">
      <dgm:prSet/>
      <dgm:spPr/>
      <dgm:t>
        <a:bodyPr/>
        <a:lstStyle/>
        <a:p>
          <a:endParaRPr lang="en-US"/>
        </a:p>
      </dgm:t>
    </dgm:pt>
    <dgm:pt modelId="{F64DFBEC-777D-43B0-ABA9-813560FE3C45}">
      <dgm:prSet/>
      <dgm:spPr/>
      <dgm:t>
        <a:bodyPr/>
        <a:lstStyle/>
        <a:p>
          <a:r>
            <a:rPr lang="en-US"/>
            <a:t>Governed by Fed R. Bankr. P. 9014, which sets forth procedures akin to motions practice in civil litigation.</a:t>
          </a:r>
        </a:p>
      </dgm:t>
    </dgm:pt>
    <dgm:pt modelId="{AC18A101-0DE0-422D-9BFE-61CA56BB9447}" type="parTrans" cxnId="{FA7BDF53-CB14-41BF-BE2D-6CB3488D365F}">
      <dgm:prSet/>
      <dgm:spPr/>
      <dgm:t>
        <a:bodyPr/>
        <a:lstStyle/>
        <a:p>
          <a:endParaRPr lang="en-US"/>
        </a:p>
      </dgm:t>
    </dgm:pt>
    <dgm:pt modelId="{7B6FADA6-1BF2-4ACB-857C-DE24EB807355}" type="sibTrans" cxnId="{FA7BDF53-CB14-41BF-BE2D-6CB3488D365F}">
      <dgm:prSet/>
      <dgm:spPr/>
      <dgm:t>
        <a:bodyPr/>
        <a:lstStyle/>
        <a:p>
          <a:endParaRPr lang="en-US"/>
        </a:p>
      </dgm:t>
    </dgm:pt>
    <dgm:pt modelId="{C36B14F0-8FF3-45E9-923B-3E34663CF511}" type="pres">
      <dgm:prSet presAssocID="{04E9DA1B-09AC-494C-AB21-A5D7A1128AAA}" presName="hierChild1" presStyleCnt="0">
        <dgm:presLayoutVars>
          <dgm:chPref val="1"/>
          <dgm:dir/>
          <dgm:animOne val="branch"/>
          <dgm:animLvl val="lvl"/>
          <dgm:resizeHandles/>
        </dgm:presLayoutVars>
      </dgm:prSet>
      <dgm:spPr/>
    </dgm:pt>
    <dgm:pt modelId="{5BEC0817-77A7-4FF7-BF10-8782D9DF504C}" type="pres">
      <dgm:prSet presAssocID="{6BA99308-FED0-4FDF-A67F-5E53A4684420}" presName="hierRoot1" presStyleCnt="0"/>
      <dgm:spPr/>
    </dgm:pt>
    <dgm:pt modelId="{26D505D7-9A67-41FC-9282-AD2EEAF47330}" type="pres">
      <dgm:prSet presAssocID="{6BA99308-FED0-4FDF-A67F-5E53A4684420}" presName="composite" presStyleCnt="0"/>
      <dgm:spPr/>
    </dgm:pt>
    <dgm:pt modelId="{E5763037-E19D-4869-A37C-AB69F6925212}" type="pres">
      <dgm:prSet presAssocID="{6BA99308-FED0-4FDF-A67F-5E53A4684420}" presName="background" presStyleLbl="node0" presStyleIdx="0" presStyleCnt="1"/>
      <dgm:spPr/>
    </dgm:pt>
    <dgm:pt modelId="{CF8C044E-DB9B-4F64-A6D8-37D704469272}" type="pres">
      <dgm:prSet presAssocID="{6BA99308-FED0-4FDF-A67F-5E53A4684420}" presName="text" presStyleLbl="fgAcc0" presStyleIdx="0" presStyleCnt="1">
        <dgm:presLayoutVars>
          <dgm:chPref val="3"/>
        </dgm:presLayoutVars>
      </dgm:prSet>
      <dgm:spPr/>
    </dgm:pt>
    <dgm:pt modelId="{2DAC8D8D-0572-4228-AFAD-F27A56F19776}" type="pres">
      <dgm:prSet presAssocID="{6BA99308-FED0-4FDF-A67F-5E53A4684420}" presName="hierChild2" presStyleCnt="0"/>
      <dgm:spPr/>
    </dgm:pt>
    <dgm:pt modelId="{8566ACA6-F84F-4DC8-BB58-73E285528050}" type="pres">
      <dgm:prSet presAssocID="{F44D9EF9-5570-4186-93E4-F0B9E1C08797}" presName="Name10" presStyleLbl="parChTrans1D2" presStyleIdx="0" presStyleCnt="2"/>
      <dgm:spPr/>
    </dgm:pt>
    <dgm:pt modelId="{E71FCCA9-596C-4106-801A-5FE6BF690ECD}" type="pres">
      <dgm:prSet presAssocID="{6D430DD5-E6E0-4F70-89D6-A81FE38CD97A}" presName="hierRoot2" presStyleCnt="0"/>
      <dgm:spPr/>
    </dgm:pt>
    <dgm:pt modelId="{77925A1E-2F94-4DF5-A29C-30AF15B4D1F7}" type="pres">
      <dgm:prSet presAssocID="{6D430DD5-E6E0-4F70-89D6-A81FE38CD97A}" presName="composite2" presStyleCnt="0"/>
      <dgm:spPr/>
    </dgm:pt>
    <dgm:pt modelId="{F86B784A-1AAF-4A51-ACFF-EB7194B7AA5D}" type="pres">
      <dgm:prSet presAssocID="{6D430DD5-E6E0-4F70-89D6-A81FE38CD97A}" presName="background2" presStyleLbl="node2" presStyleIdx="0" presStyleCnt="2"/>
      <dgm:spPr/>
    </dgm:pt>
    <dgm:pt modelId="{D18A3CA5-A59F-40FB-815B-305423773FE8}" type="pres">
      <dgm:prSet presAssocID="{6D430DD5-E6E0-4F70-89D6-A81FE38CD97A}" presName="text2" presStyleLbl="fgAcc2" presStyleIdx="0" presStyleCnt="2">
        <dgm:presLayoutVars>
          <dgm:chPref val="3"/>
        </dgm:presLayoutVars>
      </dgm:prSet>
      <dgm:spPr/>
    </dgm:pt>
    <dgm:pt modelId="{3E9A8E8D-44AE-41F0-B2F5-790D30B8C8A9}" type="pres">
      <dgm:prSet presAssocID="{6D430DD5-E6E0-4F70-89D6-A81FE38CD97A}" presName="hierChild3" presStyleCnt="0"/>
      <dgm:spPr/>
    </dgm:pt>
    <dgm:pt modelId="{9E79FAF1-8D79-40ED-BC1D-DF6413CAE55E}" type="pres">
      <dgm:prSet presAssocID="{183F0431-2328-45EC-85A4-C3F12DB608DE}" presName="Name17" presStyleLbl="parChTrans1D3" presStyleIdx="0" presStyleCnt="3"/>
      <dgm:spPr/>
    </dgm:pt>
    <dgm:pt modelId="{BD868A4B-F205-4A3C-8D9D-83D16EBA39AF}" type="pres">
      <dgm:prSet presAssocID="{FCE0B7B2-715E-43A4-9CDA-2EB8B196C248}" presName="hierRoot3" presStyleCnt="0"/>
      <dgm:spPr/>
    </dgm:pt>
    <dgm:pt modelId="{FD12991C-865B-4838-912F-A36A0C67026A}" type="pres">
      <dgm:prSet presAssocID="{FCE0B7B2-715E-43A4-9CDA-2EB8B196C248}" presName="composite3" presStyleCnt="0"/>
      <dgm:spPr/>
    </dgm:pt>
    <dgm:pt modelId="{8C13B7FA-DAC0-4526-8392-A3AAD2752B23}" type="pres">
      <dgm:prSet presAssocID="{FCE0B7B2-715E-43A4-9CDA-2EB8B196C248}" presName="background3" presStyleLbl="node3" presStyleIdx="0" presStyleCnt="3"/>
      <dgm:spPr/>
    </dgm:pt>
    <dgm:pt modelId="{5B0C27B0-B286-46B8-A123-4690F4571CEA}" type="pres">
      <dgm:prSet presAssocID="{FCE0B7B2-715E-43A4-9CDA-2EB8B196C248}" presName="text3" presStyleLbl="fgAcc3" presStyleIdx="0" presStyleCnt="3">
        <dgm:presLayoutVars>
          <dgm:chPref val="3"/>
        </dgm:presLayoutVars>
      </dgm:prSet>
      <dgm:spPr/>
    </dgm:pt>
    <dgm:pt modelId="{FEC84A22-FE6B-4B6D-B413-5DA82567BC1A}" type="pres">
      <dgm:prSet presAssocID="{FCE0B7B2-715E-43A4-9CDA-2EB8B196C248}" presName="hierChild4" presStyleCnt="0"/>
      <dgm:spPr/>
    </dgm:pt>
    <dgm:pt modelId="{F91A04C9-1280-44E1-A544-2CDED6B72CAD}" type="pres">
      <dgm:prSet presAssocID="{C2AD4928-1367-4FBF-A5B7-53161A427303}" presName="Name17" presStyleLbl="parChTrans1D3" presStyleIdx="1" presStyleCnt="3"/>
      <dgm:spPr/>
    </dgm:pt>
    <dgm:pt modelId="{3896674A-03AF-40FE-BE19-80DD248EF779}" type="pres">
      <dgm:prSet presAssocID="{05948152-FED7-422A-AA43-565E92A0D61F}" presName="hierRoot3" presStyleCnt="0"/>
      <dgm:spPr/>
    </dgm:pt>
    <dgm:pt modelId="{0AAC9E78-275E-4DDD-95BC-B53DBED4F2C4}" type="pres">
      <dgm:prSet presAssocID="{05948152-FED7-422A-AA43-565E92A0D61F}" presName="composite3" presStyleCnt="0"/>
      <dgm:spPr/>
    </dgm:pt>
    <dgm:pt modelId="{EB44841F-21FB-4AA9-9599-A25165C7C69C}" type="pres">
      <dgm:prSet presAssocID="{05948152-FED7-422A-AA43-565E92A0D61F}" presName="background3" presStyleLbl="node3" presStyleIdx="1" presStyleCnt="3"/>
      <dgm:spPr/>
    </dgm:pt>
    <dgm:pt modelId="{7F4476CE-7548-4D86-BC09-89DABBBE5DCA}" type="pres">
      <dgm:prSet presAssocID="{05948152-FED7-422A-AA43-565E92A0D61F}" presName="text3" presStyleLbl="fgAcc3" presStyleIdx="1" presStyleCnt="3">
        <dgm:presLayoutVars>
          <dgm:chPref val="3"/>
        </dgm:presLayoutVars>
      </dgm:prSet>
      <dgm:spPr/>
    </dgm:pt>
    <dgm:pt modelId="{0F12D1EC-073A-4B6A-86C8-C81A554C7732}" type="pres">
      <dgm:prSet presAssocID="{05948152-FED7-422A-AA43-565E92A0D61F}" presName="hierChild4" presStyleCnt="0"/>
      <dgm:spPr/>
    </dgm:pt>
    <dgm:pt modelId="{E029E84D-4716-4EAB-B8AC-DAF2334F957C}" type="pres">
      <dgm:prSet presAssocID="{69B32537-9012-433A-A2AA-4B27C0A0BD2B}" presName="Name10" presStyleLbl="parChTrans1D2" presStyleIdx="1" presStyleCnt="2"/>
      <dgm:spPr/>
    </dgm:pt>
    <dgm:pt modelId="{E6EE5587-A4FE-4B53-8169-27888CCB3471}" type="pres">
      <dgm:prSet presAssocID="{901F52CD-39A4-4C5F-A2DD-E246BDAA2CAD}" presName="hierRoot2" presStyleCnt="0"/>
      <dgm:spPr/>
    </dgm:pt>
    <dgm:pt modelId="{208BA872-7725-4B8D-98EF-C1B547AA22CC}" type="pres">
      <dgm:prSet presAssocID="{901F52CD-39A4-4C5F-A2DD-E246BDAA2CAD}" presName="composite2" presStyleCnt="0"/>
      <dgm:spPr/>
    </dgm:pt>
    <dgm:pt modelId="{621D3851-5F7E-4242-B99D-BA6E20F075E3}" type="pres">
      <dgm:prSet presAssocID="{901F52CD-39A4-4C5F-A2DD-E246BDAA2CAD}" presName="background2" presStyleLbl="node2" presStyleIdx="1" presStyleCnt="2"/>
      <dgm:spPr/>
    </dgm:pt>
    <dgm:pt modelId="{6ABA9BDC-E6B3-4032-B971-32294902C61E}" type="pres">
      <dgm:prSet presAssocID="{901F52CD-39A4-4C5F-A2DD-E246BDAA2CAD}" presName="text2" presStyleLbl="fgAcc2" presStyleIdx="1" presStyleCnt="2">
        <dgm:presLayoutVars>
          <dgm:chPref val="3"/>
        </dgm:presLayoutVars>
      </dgm:prSet>
      <dgm:spPr/>
    </dgm:pt>
    <dgm:pt modelId="{55B20509-EB16-472F-9AE5-2D8DC3264924}" type="pres">
      <dgm:prSet presAssocID="{901F52CD-39A4-4C5F-A2DD-E246BDAA2CAD}" presName="hierChild3" presStyleCnt="0"/>
      <dgm:spPr/>
    </dgm:pt>
    <dgm:pt modelId="{EC63780B-577F-4301-B624-3A141E025C85}" type="pres">
      <dgm:prSet presAssocID="{AC18A101-0DE0-422D-9BFE-61CA56BB9447}" presName="Name17" presStyleLbl="parChTrans1D3" presStyleIdx="2" presStyleCnt="3"/>
      <dgm:spPr/>
    </dgm:pt>
    <dgm:pt modelId="{1D66D489-D533-44B6-BF06-CC4880DD5BB2}" type="pres">
      <dgm:prSet presAssocID="{F64DFBEC-777D-43B0-ABA9-813560FE3C45}" presName="hierRoot3" presStyleCnt="0"/>
      <dgm:spPr/>
    </dgm:pt>
    <dgm:pt modelId="{2A464955-1734-48FC-BD2E-071C17C42719}" type="pres">
      <dgm:prSet presAssocID="{F64DFBEC-777D-43B0-ABA9-813560FE3C45}" presName="composite3" presStyleCnt="0"/>
      <dgm:spPr/>
    </dgm:pt>
    <dgm:pt modelId="{35B3B159-9AD6-4D6D-A50E-252BEAE371C4}" type="pres">
      <dgm:prSet presAssocID="{F64DFBEC-777D-43B0-ABA9-813560FE3C45}" presName="background3" presStyleLbl="node3" presStyleIdx="2" presStyleCnt="3"/>
      <dgm:spPr/>
    </dgm:pt>
    <dgm:pt modelId="{6B2A3074-D406-4F21-8DC9-AB86F586F63F}" type="pres">
      <dgm:prSet presAssocID="{F64DFBEC-777D-43B0-ABA9-813560FE3C45}" presName="text3" presStyleLbl="fgAcc3" presStyleIdx="2" presStyleCnt="3">
        <dgm:presLayoutVars>
          <dgm:chPref val="3"/>
        </dgm:presLayoutVars>
      </dgm:prSet>
      <dgm:spPr/>
    </dgm:pt>
    <dgm:pt modelId="{E0AC63A9-7832-4896-A603-B717C1C68803}" type="pres">
      <dgm:prSet presAssocID="{F64DFBEC-777D-43B0-ABA9-813560FE3C45}" presName="hierChild4" presStyleCnt="0"/>
      <dgm:spPr/>
    </dgm:pt>
  </dgm:ptLst>
  <dgm:cxnLst>
    <dgm:cxn modelId="{31729409-AC4D-4E21-9CAB-C67FF0D2BCFB}" type="presOf" srcId="{05948152-FED7-422A-AA43-565E92A0D61F}" destId="{7F4476CE-7548-4D86-BC09-89DABBBE5DCA}" srcOrd="0" destOrd="0" presId="urn:microsoft.com/office/officeart/2005/8/layout/hierarchy1"/>
    <dgm:cxn modelId="{3E44BF0A-6318-44A1-AEC9-F3E80BEE195F}" srcId="{6BA99308-FED0-4FDF-A67F-5E53A4684420}" destId="{6D430DD5-E6E0-4F70-89D6-A81FE38CD97A}" srcOrd="0" destOrd="0" parTransId="{F44D9EF9-5570-4186-93E4-F0B9E1C08797}" sibTransId="{37EE45AC-2FF7-4C83-9B7D-6363B32C3B72}"/>
    <dgm:cxn modelId="{624F3D1B-A0EC-4C5F-B16D-90498BC25897}" srcId="{6D430DD5-E6E0-4F70-89D6-A81FE38CD97A}" destId="{05948152-FED7-422A-AA43-565E92A0D61F}" srcOrd="1" destOrd="0" parTransId="{C2AD4928-1367-4FBF-A5B7-53161A427303}" sibTransId="{A92F41B4-08CF-4A40-BB7D-D7A547AD4482}"/>
    <dgm:cxn modelId="{52B3E12E-E689-487B-8180-13B91B98F463}" type="presOf" srcId="{FCE0B7B2-715E-43A4-9CDA-2EB8B196C248}" destId="{5B0C27B0-B286-46B8-A123-4690F4571CEA}" srcOrd="0" destOrd="0" presId="urn:microsoft.com/office/officeart/2005/8/layout/hierarchy1"/>
    <dgm:cxn modelId="{F339B630-7A21-4418-BA3A-7C7949F36D54}" type="presOf" srcId="{04E9DA1B-09AC-494C-AB21-A5D7A1128AAA}" destId="{C36B14F0-8FF3-45E9-923B-3E34663CF511}" srcOrd="0" destOrd="0" presId="urn:microsoft.com/office/officeart/2005/8/layout/hierarchy1"/>
    <dgm:cxn modelId="{EC7C303C-9B2B-4941-9A0D-5400BFCBCB72}" type="presOf" srcId="{F64DFBEC-777D-43B0-ABA9-813560FE3C45}" destId="{6B2A3074-D406-4F21-8DC9-AB86F586F63F}" srcOrd="0" destOrd="0" presId="urn:microsoft.com/office/officeart/2005/8/layout/hierarchy1"/>
    <dgm:cxn modelId="{DD10D640-EA5A-4661-8819-E8E9CD1671E0}" type="presOf" srcId="{69B32537-9012-433A-A2AA-4B27C0A0BD2B}" destId="{E029E84D-4716-4EAB-B8AC-DAF2334F957C}" srcOrd="0" destOrd="0" presId="urn:microsoft.com/office/officeart/2005/8/layout/hierarchy1"/>
    <dgm:cxn modelId="{F6F8805F-4E59-4323-96BD-56D828A92678}" srcId="{6D430DD5-E6E0-4F70-89D6-A81FE38CD97A}" destId="{FCE0B7B2-715E-43A4-9CDA-2EB8B196C248}" srcOrd="0" destOrd="0" parTransId="{183F0431-2328-45EC-85A4-C3F12DB608DE}" sibTransId="{74BF0D01-F4D9-4176-B114-6ECED24DA57A}"/>
    <dgm:cxn modelId="{765B7942-831D-4FDD-A015-470B2C10256E}" type="presOf" srcId="{AC18A101-0DE0-422D-9BFE-61CA56BB9447}" destId="{EC63780B-577F-4301-B624-3A141E025C85}" srcOrd="0" destOrd="0" presId="urn:microsoft.com/office/officeart/2005/8/layout/hierarchy1"/>
    <dgm:cxn modelId="{FA7BDF53-CB14-41BF-BE2D-6CB3488D365F}" srcId="{901F52CD-39A4-4C5F-A2DD-E246BDAA2CAD}" destId="{F64DFBEC-777D-43B0-ABA9-813560FE3C45}" srcOrd="0" destOrd="0" parTransId="{AC18A101-0DE0-422D-9BFE-61CA56BB9447}" sibTransId="{7B6FADA6-1BF2-4ACB-857C-DE24EB807355}"/>
    <dgm:cxn modelId="{D383BE87-F50E-4006-8453-66FBEA5C9F55}" type="presOf" srcId="{C2AD4928-1367-4FBF-A5B7-53161A427303}" destId="{F91A04C9-1280-44E1-A544-2CDED6B72CAD}" srcOrd="0" destOrd="0" presId="urn:microsoft.com/office/officeart/2005/8/layout/hierarchy1"/>
    <dgm:cxn modelId="{F2C933A6-2446-4846-B37D-51C3A6E0F8C1}" type="presOf" srcId="{F44D9EF9-5570-4186-93E4-F0B9E1C08797}" destId="{8566ACA6-F84F-4DC8-BB58-73E285528050}" srcOrd="0" destOrd="0" presId="urn:microsoft.com/office/officeart/2005/8/layout/hierarchy1"/>
    <dgm:cxn modelId="{ED553DB5-D0FF-4663-A376-B4189881B34C}" type="presOf" srcId="{901F52CD-39A4-4C5F-A2DD-E246BDAA2CAD}" destId="{6ABA9BDC-E6B3-4032-B971-32294902C61E}" srcOrd="0" destOrd="0" presId="urn:microsoft.com/office/officeart/2005/8/layout/hierarchy1"/>
    <dgm:cxn modelId="{DFD2BEB6-EAC8-4DAC-B012-0776E83C5E4E}" type="presOf" srcId="{183F0431-2328-45EC-85A4-C3F12DB608DE}" destId="{9E79FAF1-8D79-40ED-BC1D-DF6413CAE55E}" srcOrd="0" destOrd="0" presId="urn:microsoft.com/office/officeart/2005/8/layout/hierarchy1"/>
    <dgm:cxn modelId="{5BBD91B9-0941-4A3B-AD83-A03CBFB6D86C}" srcId="{6BA99308-FED0-4FDF-A67F-5E53A4684420}" destId="{901F52CD-39A4-4C5F-A2DD-E246BDAA2CAD}" srcOrd="1" destOrd="0" parTransId="{69B32537-9012-433A-A2AA-4B27C0A0BD2B}" sibTransId="{9C2B7A04-8576-4006-A3A8-69E8ED82F742}"/>
    <dgm:cxn modelId="{135262BB-AB0B-4963-A86A-6018C55A5550}" type="presOf" srcId="{6BA99308-FED0-4FDF-A67F-5E53A4684420}" destId="{CF8C044E-DB9B-4F64-A6D8-37D704469272}" srcOrd="0" destOrd="0" presId="urn:microsoft.com/office/officeart/2005/8/layout/hierarchy1"/>
    <dgm:cxn modelId="{6BB0E1C9-BC4A-4F84-9726-A30252E27B64}" srcId="{04E9DA1B-09AC-494C-AB21-A5D7A1128AAA}" destId="{6BA99308-FED0-4FDF-A67F-5E53A4684420}" srcOrd="0" destOrd="0" parTransId="{37581EBF-804A-4133-B1FA-E272D77CAFE0}" sibTransId="{F7D61405-C87A-4B56-8046-0A2BDB71012C}"/>
    <dgm:cxn modelId="{B50303E0-AC03-4D95-9338-E84253122C67}" type="presOf" srcId="{6D430DD5-E6E0-4F70-89D6-A81FE38CD97A}" destId="{D18A3CA5-A59F-40FB-815B-305423773FE8}" srcOrd="0" destOrd="0" presId="urn:microsoft.com/office/officeart/2005/8/layout/hierarchy1"/>
    <dgm:cxn modelId="{A69BB939-9651-4FA7-A133-4374C84F0282}" type="presParOf" srcId="{C36B14F0-8FF3-45E9-923B-3E34663CF511}" destId="{5BEC0817-77A7-4FF7-BF10-8782D9DF504C}" srcOrd="0" destOrd="0" presId="urn:microsoft.com/office/officeart/2005/8/layout/hierarchy1"/>
    <dgm:cxn modelId="{543CABBC-2838-44E9-87DF-BEC44BE8268E}" type="presParOf" srcId="{5BEC0817-77A7-4FF7-BF10-8782D9DF504C}" destId="{26D505D7-9A67-41FC-9282-AD2EEAF47330}" srcOrd="0" destOrd="0" presId="urn:microsoft.com/office/officeart/2005/8/layout/hierarchy1"/>
    <dgm:cxn modelId="{E2FF2E59-52DB-477D-BE13-8BCAF7247A3A}" type="presParOf" srcId="{26D505D7-9A67-41FC-9282-AD2EEAF47330}" destId="{E5763037-E19D-4869-A37C-AB69F6925212}" srcOrd="0" destOrd="0" presId="urn:microsoft.com/office/officeart/2005/8/layout/hierarchy1"/>
    <dgm:cxn modelId="{0BFB1DD4-AE91-483C-8D10-625F10170C74}" type="presParOf" srcId="{26D505D7-9A67-41FC-9282-AD2EEAF47330}" destId="{CF8C044E-DB9B-4F64-A6D8-37D704469272}" srcOrd="1" destOrd="0" presId="urn:microsoft.com/office/officeart/2005/8/layout/hierarchy1"/>
    <dgm:cxn modelId="{0F6752BD-A1E0-4676-8F84-EF8C4FEC0C94}" type="presParOf" srcId="{5BEC0817-77A7-4FF7-BF10-8782D9DF504C}" destId="{2DAC8D8D-0572-4228-AFAD-F27A56F19776}" srcOrd="1" destOrd="0" presId="urn:microsoft.com/office/officeart/2005/8/layout/hierarchy1"/>
    <dgm:cxn modelId="{DC1B6D83-F2F9-4E12-AE62-C40D3CB7C336}" type="presParOf" srcId="{2DAC8D8D-0572-4228-AFAD-F27A56F19776}" destId="{8566ACA6-F84F-4DC8-BB58-73E285528050}" srcOrd="0" destOrd="0" presId="urn:microsoft.com/office/officeart/2005/8/layout/hierarchy1"/>
    <dgm:cxn modelId="{18F889BA-7343-4FAB-A8CB-E0657D8DA148}" type="presParOf" srcId="{2DAC8D8D-0572-4228-AFAD-F27A56F19776}" destId="{E71FCCA9-596C-4106-801A-5FE6BF690ECD}" srcOrd="1" destOrd="0" presId="urn:microsoft.com/office/officeart/2005/8/layout/hierarchy1"/>
    <dgm:cxn modelId="{A9177F96-5A38-4C4C-BFE4-9C4FD026B239}" type="presParOf" srcId="{E71FCCA9-596C-4106-801A-5FE6BF690ECD}" destId="{77925A1E-2F94-4DF5-A29C-30AF15B4D1F7}" srcOrd="0" destOrd="0" presId="urn:microsoft.com/office/officeart/2005/8/layout/hierarchy1"/>
    <dgm:cxn modelId="{FEBEBCAE-B3E0-4F67-80A5-F65A687E8E44}" type="presParOf" srcId="{77925A1E-2F94-4DF5-A29C-30AF15B4D1F7}" destId="{F86B784A-1AAF-4A51-ACFF-EB7194B7AA5D}" srcOrd="0" destOrd="0" presId="urn:microsoft.com/office/officeart/2005/8/layout/hierarchy1"/>
    <dgm:cxn modelId="{80D42266-256B-45D5-863D-A29E4B6938BD}" type="presParOf" srcId="{77925A1E-2F94-4DF5-A29C-30AF15B4D1F7}" destId="{D18A3CA5-A59F-40FB-815B-305423773FE8}" srcOrd="1" destOrd="0" presId="urn:microsoft.com/office/officeart/2005/8/layout/hierarchy1"/>
    <dgm:cxn modelId="{DF3C6E35-043D-44BC-A9F1-F9CDAA5A4927}" type="presParOf" srcId="{E71FCCA9-596C-4106-801A-5FE6BF690ECD}" destId="{3E9A8E8D-44AE-41F0-B2F5-790D30B8C8A9}" srcOrd="1" destOrd="0" presId="urn:microsoft.com/office/officeart/2005/8/layout/hierarchy1"/>
    <dgm:cxn modelId="{040E44CB-AAED-4B9E-8DCA-B2C1306497A5}" type="presParOf" srcId="{3E9A8E8D-44AE-41F0-B2F5-790D30B8C8A9}" destId="{9E79FAF1-8D79-40ED-BC1D-DF6413CAE55E}" srcOrd="0" destOrd="0" presId="urn:microsoft.com/office/officeart/2005/8/layout/hierarchy1"/>
    <dgm:cxn modelId="{63D6B99C-9F8D-43FC-930B-24BB91407B88}" type="presParOf" srcId="{3E9A8E8D-44AE-41F0-B2F5-790D30B8C8A9}" destId="{BD868A4B-F205-4A3C-8D9D-83D16EBA39AF}" srcOrd="1" destOrd="0" presId="urn:microsoft.com/office/officeart/2005/8/layout/hierarchy1"/>
    <dgm:cxn modelId="{1A26E243-1945-441A-A16F-A7B3EB3B9F60}" type="presParOf" srcId="{BD868A4B-F205-4A3C-8D9D-83D16EBA39AF}" destId="{FD12991C-865B-4838-912F-A36A0C67026A}" srcOrd="0" destOrd="0" presId="urn:microsoft.com/office/officeart/2005/8/layout/hierarchy1"/>
    <dgm:cxn modelId="{E46BE618-A7B3-4878-BA97-F56AA9BC6AFD}" type="presParOf" srcId="{FD12991C-865B-4838-912F-A36A0C67026A}" destId="{8C13B7FA-DAC0-4526-8392-A3AAD2752B23}" srcOrd="0" destOrd="0" presId="urn:microsoft.com/office/officeart/2005/8/layout/hierarchy1"/>
    <dgm:cxn modelId="{FC256469-0672-4154-AA35-9BB9A07697AC}" type="presParOf" srcId="{FD12991C-865B-4838-912F-A36A0C67026A}" destId="{5B0C27B0-B286-46B8-A123-4690F4571CEA}" srcOrd="1" destOrd="0" presId="urn:microsoft.com/office/officeart/2005/8/layout/hierarchy1"/>
    <dgm:cxn modelId="{FB0434D9-5039-4F85-A958-F3E09871002B}" type="presParOf" srcId="{BD868A4B-F205-4A3C-8D9D-83D16EBA39AF}" destId="{FEC84A22-FE6B-4B6D-B413-5DA82567BC1A}" srcOrd="1" destOrd="0" presId="urn:microsoft.com/office/officeart/2005/8/layout/hierarchy1"/>
    <dgm:cxn modelId="{04F17C1A-EB50-4343-870A-B58F4A919777}" type="presParOf" srcId="{3E9A8E8D-44AE-41F0-B2F5-790D30B8C8A9}" destId="{F91A04C9-1280-44E1-A544-2CDED6B72CAD}" srcOrd="2" destOrd="0" presId="urn:microsoft.com/office/officeart/2005/8/layout/hierarchy1"/>
    <dgm:cxn modelId="{4403ABE8-6E51-4114-ACBC-74F3BB1E8E10}" type="presParOf" srcId="{3E9A8E8D-44AE-41F0-B2F5-790D30B8C8A9}" destId="{3896674A-03AF-40FE-BE19-80DD248EF779}" srcOrd="3" destOrd="0" presId="urn:microsoft.com/office/officeart/2005/8/layout/hierarchy1"/>
    <dgm:cxn modelId="{D3C1F343-B227-4994-95FF-260B572F3F49}" type="presParOf" srcId="{3896674A-03AF-40FE-BE19-80DD248EF779}" destId="{0AAC9E78-275E-4DDD-95BC-B53DBED4F2C4}" srcOrd="0" destOrd="0" presId="urn:microsoft.com/office/officeart/2005/8/layout/hierarchy1"/>
    <dgm:cxn modelId="{8CD7408D-6E56-46D5-BB4A-D40632D13277}" type="presParOf" srcId="{0AAC9E78-275E-4DDD-95BC-B53DBED4F2C4}" destId="{EB44841F-21FB-4AA9-9599-A25165C7C69C}" srcOrd="0" destOrd="0" presId="urn:microsoft.com/office/officeart/2005/8/layout/hierarchy1"/>
    <dgm:cxn modelId="{3B9FD98D-93D0-4612-BD37-A25FC3E9F430}" type="presParOf" srcId="{0AAC9E78-275E-4DDD-95BC-B53DBED4F2C4}" destId="{7F4476CE-7548-4D86-BC09-89DABBBE5DCA}" srcOrd="1" destOrd="0" presId="urn:microsoft.com/office/officeart/2005/8/layout/hierarchy1"/>
    <dgm:cxn modelId="{893882E4-2E09-4A7E-B52C-8D0D0EDC2E01}" type="presParOf" srcId="{3896674A-03AF-40FE-BE19-80DD248EF779}" destId="{0F12D1EC-073A-4B6A-86C8-C81A554C7732}" srcOrd="1" destOrd="0" presId="urn:microsoft.com/office/officeart/2005/8/layout/hierarchy1"/>
    <dgm:cxn modelId="{008A89E5-EE38-4F8E-B611-7526962BB890}" type="presParOf" srcId="{2DAC8D8D-0572-4228-AFAD-F27A56F19776}" destId="{E029E84D-4716-4EAB-B8AC-DAF2334F957C}" srcOrd="2" destOrd="0" presId="urn:microsoft.com/office/officeart/2005/8/layout/hierarchy1"/>
    <dgm:cxn modelId="{A9D769C6-3DDA-47B5-BF65-942D0546B772}" type="presParOf" srcId="{2DAC8D8D-0572-4228-AFAD-F27A56F19776}" destId="{E6EE5587-A4FE-4B53-8169-27888CCB3471}" srcOrd="3" destOrd="0" presId="urn:microsoft.com/office/officeart/2005/8/layout/hierarchy1"/>
    <dgm:cxn modelId="{4A195204-248A-49F3-ABA3-542D6C3167DB}" type="presParOf" srcId="{E6EE5587-A4FE-4B53-8169-27888CCB3471}" destId="{208BA872-7725-4B8D-98EF-C1B547AA22CC}" srcOrd="0" destOrd="0" presId="urn:microsoft.com/office/officeart/2005/8/layout/hierarchy1"/>
    <dgm:cxn modelId="{E667B77A-E083-49DA-8F84-B6E7E6093B0C}" type="presParOf" srcId="{208BA872-7725-4B8D-98EF-C1B547AA22CC}" destId="{621D3851-5F7E-4242-B99D-BA6E20F075E3}" srcOrd="0" destOrd="0" presId="urn:microsoft.com/office/officeart/2005/8/layout/hierarchy1"/>
    <dgm:cxn modelId="{FAA86760-F7FE-4F41-BB79-A6502C9CD29D}" type="presParOf" srcId="{208BA872-7725-4B8D-98EF-C1B547AA22CC}" destId="{6ABA9BDC-E6B3-4032-B971-32294902C61E}" srcOrd="1" destOrd="0" presId="urn:microsoft.com/office/officeart/2005/8/layout/hierarchy1"/>
    <dgm:cxn modelId="{61519D60-8617-439A-A5D8-DE1D78D5560B}" type="presParOf" srcId="{E6EE5587-A4FE-4B53-8169-27888CCB3471}" destId="{55B20509-EB16-472F-9AE5-2D8DC3264924}" srcOrd="1" destOrd="0" presId="urn:microsoft.com/office/officeart/2005/8/layout/hierarchy1"/>
    <dgm:cxn modelId="{8DAB4765-60AB-41C4-9A54-2227A9CEFDBC}" type="presParOf" srcId="{55B20509-EB16-472F-9AE5-2D8DC3264924}" destId="{EC63780B-577F-4301-B624-3A141E025C85}" srcOrd="0" destOrd="0" presId="urn:microsoft.com/office/officeart/2005/8/layout/hierarchy1"/>
    <dgm:cxn modelId="{17250334-4D13-4E79-A43F-D51757AD1BB0}" type="presParOf" srcId="{55B20509-EB16-472F-9AE5-2D8DC3264924}" destId="{1D66D489-D533-44B6-BF06-CC4880DD5BB2}" srcOrd="1" destOrd="0" presId="urn:microsoft.com/office/officeart/2005/8/layout/hierarchy1"/>
    <dgm:cxn modelId="{3F41B397-E306-4FBF-9D12-AE41831B4E92}" type="presParOf" srcId="{1D66D489-D533-44B6-BF06-CC4880DD5BB2}" destId="{2A464955-1734-48FC-BD2E-071C17C42719}" srcOrd="0" destOrd="0" presId="urn:microsoft.com/office/officeart/2005/8/layout/hierarchy1"/>
    <dgm:cxn modelId="{5509842F-9541-447E-86D9-18D268F7AB65}" type="presParOf" srcId="{2A464955-1734-48FC-BD2E-071C17C42719}" destId="{35B3B159-9AD6-4D6D-A50E-252BEAE371C4}" srcOrd="0" destOrd="0" presId="urn:microsoft.com/office/officeart/2005/8/layout/hierarchy1"/>
    <dgm:cxn modelId="{EEBA904F-970C-430D-9C70-D1B0BBF91F14}" type="presParOf" srcId="{2A464955-1734-48FC-BD2E-071C17C42719}" destId="{6B2A3074-D406-4F21-8DC9-AB86F586F63F}" srcOrd="1" destOrd="0" presId="urn:microsoft.com/office/officeart/2005/8/layout/hierarchy1"/>
    <dgm:cxn modelId="{FE35058F-FD61-4E1C-AE87-19D419E22740}" type="presParOf" srcId="{1D66D489-D533-44B6-BF06-CC4880DD5BB2}" destId="{E0AC63A9-7832-4896-A603-B717C1C6880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C4B388-F11A-49A8-96B2-A98B0131BB1F}"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EA6254B1-13BE-4F24-A5BB-4C707A26D29F}">
      <dgm:prSet/>
      <dgm:spPr/>
      <dgm:t>
        <a:bodyPr/>
        <a:lstStyle/>
        <a:p>
          <a:r>
            <a:rPr lang="en-US" u="sng"/>
            <a:t>Note</a:t>
          </a:r>
          <a:r>
            <a:rPr lang="en-US"/>
            <a:t>:  Individuals are also eligible for relief under Chapter 11.  However, the vast majority of individual cases are filed under Chapter 7 or Chapter 13.</a:t>
          </a:r>
        </a:p>
      </dgm:t>
    </dgm:pt>
    <dgm:pt modelId="{4CAC0093-4216-4A16-89A0-E35661E4B97B}" type="parTrans" cxnId="{DC6106B6-A0F4-4839-AA97-344F066E19BE}">
      <dgm:prSet/>
      <dgm:spPr/>
      <dgm:t>
        <a:bodyPr/>
        <a:lstStyle/>
        <a:p>
          <a:endParaRPr lang="en-US"/>
        </a:p>
      </dgm:t>
    </dgm:pt>
    <dgm:pt modelId="{C766E9CB-4F5B-45F7-AE85-EDB24C0960E5}" type="sibTrans" cxnId="{DC6106B6-A0F4-4839-AA97-344F066E19BE}">
      <dgm:prSet/>
      <dgm:spPr/>
      <dgm:t>
        <a:bodyPr/>
        <a:lstStyle/>
        <a:p>
          <a:endParaRPr lang="en-US"/>
        </a:p>
      </dgm:t>
    </dgm:pt>
    <dgm:pt modelId="{924450B1-FE28-417B-9B82-34D378B35717}" type="pres">
      <dgm:prSet presAssocID="{9AC4B388-F11A-49A8-96B2-A98B0131BB1F}" presName="hierChild1" presStyleCnt="0">
        <dgm:presLayoutVars>
          <dgm:orgChart val="1"/>
          <dgm:chPref val="1"/>
          <dgm:dir/>
          <dgm:animOne val="branch"/>
          <dgm:animLvl val="lvl"/>
          <dgm:resizeHandles/>
        </dgm:presLayoutVars>
      </dgm:prSet>
      <dgm:spPr/>
    </dgm:pt>
    <dgm:pt modelId="{5C1BAF56-CB81-49D5-A6F4-510105C73CA8}" type="pres">
      <dgm:prSet presAssocID="{EA6254B1-13BE-4F24-A5BB-4C707A26D29F}" presName="hierRoot1" presStyleCnt="0">
        <dgm:presLayoutVars>
          <dgm:hierBranch val="init"/>
        </dgm:presLayoutVars>
      </dgm:prSet>
      <dgm:spPr/>
    </dgm:pt>
    <dgm:pt modelId="{0CB38E52-EC71-42D7-826D-3B1F2AB85F3C}" type="pres">
      <dgm:prSet presAssocID="{EA6254B1-13BE-4F24-A5BB-4C707A26D29F}" presName="rootComposite1" presStyleCnt="0"/>
      <dgm:spPr/>
    </dgm:pt>
    <dgm:pt modelId="{5A7C4BDF-8C05-4281-A17B-8A8DC8D6CBD3}" type="pres">
      <dgm:prSet presAssocID="{EA6254B1-13BE-4F24-A5BB-4C707A26D29F}" presName="rootText1" presStyleLbl="node0" presStyleIdx="0" presStyleCnt="1" custScaleY="67649">
        <dgm:presLayoutVars>
          <dgm:chPref val="3"/>
        </dgm:presLayoutVars>
      </dgm:prSet>
      <dgm:spPr/>
    </dgm:pt>
    <dgm:pt modelId="{F7341906-9243-49EB-8E04-032E1F128D43}" type="pres">
      <dgm:prSet presAssocID="{EA6254B1-13BE-4F24-A5BB-4C707A26D29F}" presName="rootConnector1" presStyleLbl="node1" presStyleIdx="0" presStyleCnt="0"/>
      <dgm:spPr/>
    </dgm:pt>
    <dgm:pt modelId="{5FD0DE7F-ECF4-4636-B798-A9B44466AB2D}" type="pres">
      <dgm:prSet presAssocID="{EA6254B1-13BE-4F24-A5BB-4C707A26D29F}" presName="hierChild2" presStyleCnt="0"/>
      <dgm:spPr/>
    </dgm:pt>
    <dgm:pt modelId="{57CE3B92-B8EA-445C-92C3-4C8EC65FB2BE}" type="pres">
      <dgm:prSet presAssocID="{EA6254B1-13BE-4F24-A5BB-4C707A26D29F}" presName="hierChild3" presStyleCnt="0"/>
      <dgm:spPr/>
    </dgm:pt>
  </dgm:ptLst>
  <dgm:cxnLst>
    <dgm:cxn modelId="{F03C760A-CF61-4EC4-A67D-6AA973F5A5E2}" type="presOf" srcId="{9AC4B388-F11A-49A8-96B2-A98B0131BB1F}" destId="{924450B1-FE28-417B-9B82-34D378B35717}" srcOrd="0" destOrd="0" presId="urn:microsoft.com/office/officeart/2009/3/layout/HorizontalOrganizationChart"/>
    <dgm:cxn modelId="{4CE6BA0D-7B20-419E-80A1-6F8BAEE92BF8}" type="presOf" srcId="{EA6254B1-13BE-4F24-A5BB-4C707A26D29F}" destId="{5A7C4BDF-8C05-4281-A17B-8A8DC8D6CBD3}" srcOrd="0" destOrd="0" presId="urn:microsoft.com/office/officeart/2009/3/layout/HorizontalOrganizationChart"/>
    <dgm:cxn modelId="{DC6106B6-A0F4-4839-AA97-344F066E19BE}" srcId="{9AC4B388-F11A-49A8-96B2-A98B0131BB1F}" destId="{EA6254B1-13BE-4F24-A5BB-4C707A26D29F}" srcOrd="0" destOrd="0" parTransId="{4CAC0093-4216-4A16-89A0-E35661E4B97B}" sibTransId="{C766E9CB-4F5B-45F7-AE85-EDB24C0960E5}"/>
    <dgm:cxn modelId="{C08BC5CC-1AB1-42B3-B9B9-E3AD8F31CE4A}" type="presOf" srcId="{EA6254B1-13BE-4F24-A5BB-4C707A26D29F}" destId="{F7341906-9243-49EB-8E04-032E1F128D43}" srcOrd="1" destOrd="0" presId="urn:microsoft.com/office/officeart/2009/3/layout/HorizontalOrganizationChart"/>
    <dgm:cxn modelId="{275D4D50-AA4A-4098-B55F-A24958B73D12}" type="presParOf" srcId="{924450B1-FE28-417B-9B82-34D378B35717}" destId="{5C1BAF56-CB81-49D5-A6F4-510105C73CA8}" srcOrd="0" destOrd="0" presId="urn:microsoft.com/office/officeart/2009/3/layout/HorizontalOrganizationChart"/>
    <dgm:cxn modelId="{B2D62791-0C18-4A11-A345-51690C5424A9}" type="presParOf" srcId="{5C1BAF56-CB81-49D5-A6F4-510105C73CA8}" destId="{0CB38E52-EC71-42D7-826D-3B1F2AB85F3C}" srcOrd="0" destOrd="0" presId="urn:microsoft.com/office/officeart/2009/3/layout/HorizontalOrganizationChart"/>
    <dgm:cxn modelId="{DC5AE2AD-9D76-4E71-80F1-D88EC979CDC5}" type="presParOf" srcId="{0CB38E52-EC71-42D7-826D-3B1F2AB85F3C}" destId="{5A7C4BDF-8C05-4281-A17B-8A8DC8D6CBD3}" srcOrd="0" destOrd="0" presId="urn:microsoft.com/office/officeart/2009/3/layout/HorizontalOrganizationChart"/>
    <dgm:cxn modelId="{30A49D43-84BB-4951-A385-1868FCFB04B4}" type="presParOf" srcId="{0CB38E52-EC71-42D7-826D-3B1F2AB85F3C}" destId="{F7341906-9243-49EB-8E04-032E1F128D43}" srcOrd="1" destOrd="0" presId="urn:microsoft.com/office/officeart/2009/3/layout/HorizontalOrganizationChart"/>
    <dgm:cxn modelId="{C848C01C-70B6-4E36-87B4-9D7749DBBEE9}" type="presParOf" srcId="{5C1BAF56-CB81-49D5-A6F4-510105C73CA8}" destId="{5FD0DE7F-ECF4-4636-B798-A9B44466AB2D}" srcOrd="1" destOrd="0" presId="urn:microsoft.com/office/officeart/2009/3/layout/HorizontalOrganizationChart"/>
    <dgm:cxn modelId="{B2896229-519B-421C-BDE4-4250A8C1894B}" type="presParOf" srcId="{5C1BAF56-CB81-49D5-A6F4-510105C73CA8}" destId="{57CE3B92-B8EA-445C-92C3-4C8EC65FB2BE}"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B2D654-F1AB-404F-90E1-73C54E2405E3}" type="doc">
      <dgm:prSet loTypeId="urn:microsoft.com/office/officeart/2005/8/layout/cycle8" loCatId="cycle" qsTypeId="urn:microsoft.com/office/officeart/2005/8/quickstyle/simple1" qsCatId="simple" csTypeId="urn:microsoft.com/office/officeart/2005/8/colors/accent3_1" csCatId="accent3"/>
      <dgm:spPr/>
      <dgm:t>
        <a:bodyPr/>
        <a:lstStyle/>
        <a:p>
          <a:endParaRPr lang="en-US"/>
        </a:p>
      </dgm:t>
    </dgm:pt>
    <dgm:pt modelId="{C07505F9-19B9-4986-8322-B4C2625A65EF}">
      <dgm:prSet/>
      <dgm:spPr/>
      <dgm:t>
        <a:bodyPr/>
        <a:lstStyle/>
        <a:p>
          <a:r>
            <a:rPr lang="en-US"/>
            <a:t>Bankruptcy proceedings are divided into </a:t>
          </a:r>
          <a:r>
            <a:rPr lang="en-US" b="1"/>
            <a:t>“core”</a:t>
          </a:r>
          <a:r>
            <a:rPr lang="en-US"/>
            <a:t> and </a:t>
          </a:r>
          <a:r>
            <a:rPr lang="en-US" b="1"/>
            <a:t>“non-core”</a:t>
          </a:r>
          <a:r>
            <a:rPr lang="en-US"/>
            <a:t> proceedings. </a:t>
          </a:r>
        </a:p>
      </dgm:t>
    </dgm:pt>
    <dgm:pt modelId="{779619FB-9E6A-41AC-93DB-072C7D5D6A80}" type="parTrans" cxnId="{07019C70-053D-4B84-985F-4BD51B1EA2BB}">
      <dgm:prSet/>
      <dgm:spPr/>
      <dgm:t>
        <a:bodyPr/>
        <a:lstStyle/>
        <a:p>
          <a:endParaRPr lang="en-US"/>
        </a:p>
      </dgm:t>
    </dgm:pt>
    <dgm:pt modelId="{CC8B9705-8FCD-4F90-ACC1-E96B91BB6795}" type="sibTrans" cxnId="{07019C70-053D-4B84-985F-4BD51B1EA2BB}">
      <dgm:prSet/>
      <dgm:spPr/>
      <dgm:t>
        <a:bodyPr/>
        <a:lstStyle/>
        <a:p>
          <a:endParaRPr lang="en-US"/>
        </a:p>
      </dgm:t>
    </dgm:pt>
    <dgm:pt modelId="{11A1621F-CF6D-43B5-B8A3-A3C97FB4755C}">
      <dgm:prSet/>
      <dgm:spPr/>
      <dgm:t>
        <a:bodyPr/>
        <a:lstStyle/>
        <a:p>
          <a:r>
            <a:rPr lang="en-US" i="1"/>
            <a:t>See</a:t>
          </a:r>
          <a:r>
            <a:rPr lang="en-US"/>
            <a:t> 28 U.S.C. § 157.</a:t>
          </a:r>
        </a:p>
      </dgm:t>
    </dgm:pt>
    <dgm:pt modelId="{A5F4D0A1-9C90-46F9-84B7-4C336C27CEF8}" type="parTrans" cxnId="{F47BA492-1C27-482E-B737-D8EDF4286BC9}">
      <dgm:prSet/>
      <dgm:spPr/>
      <dgm:t>
        <a:bodyPr/>
        <a:lstStyle/>
        <a:p>
          <a:endParaRPr lang="en-US"/>
        </a:p>
      </dgm:t>
    </dgm:pt>
    <dgm:pt modelId="{A2F60097-08D9-4895-B478-F7B446CEC9AA}" type="sibTrans" cxnId="{F47BA492-1C27-482E-B737-D8EDF4286BC9}">
      <dgm:prSet/>
      <dgm:spPr/>
      <dgm:t>
        <a:bodyPr/>
        <a:lstStyle/>
        <a:p>
          <a:endParaRPr lang="en-US"/>
        </a:p>
      </dgm:t>
    </dgm:pt>
    <dgm:pt modelId="{07B32576-FC1C-4E3E-808E-9F1B153C6A96}">
      <dgm:prSet custT="1"/>
      <dgm:spPr/>
      <dgm:t>
        <a:bodyPr/>
        <a:lstStyle/>
        <a:p>
          <a:r>
            <a:rPr lang="en-US" sz="1100" dirty="0"/>
            <a:t>Congress gave bankruptcy judges the authority: </a:t>
          </a:r>
        </a:p>
      </dgm:t>
    </dgm:pt>
    <dgm:pt modelId="{522FAE5D-E17A-4651-8BF2-94A4FE4BDC8B}" type="parTrans" cxnId="{99CC609A-596E-4FEE-82E1-711BB38DB78E}">
      <dgm:prSet/>
      <dgm:spPr/>
      <dgm:t>
        <a:bodyPr/>
        <a:lstStyle/>
        <a:p>
          <a:endParaRPr lang="en-US"/>
        </a:p>
      </dgm:t>
    </dgm:pt>
    <dgm:pt modelId="{28376104-E2FC-4719-BFE2-65E78FA3E7E5}" type="sibTrans" cxnId="{99CC609A-596E-4FEE-82E1-711BB38DB78E}">
      <dgm:prSet/>
      <dgm:spPr/>
      <dgm:t>
        <a:bodyPr/>
        <a:lstStyle/>
        <a:p>
          <a:endParaRPr lang="en-US"/>
        </a:p>
      </dgm:t>
    </dgm:pt>
    <dgm:pt modelId="{C3EEF8B9-E147-4438-BA5E-2A71DFF01C02}">
      <dgm:prSet custT="1"/>
      <dgm:spPr/>
      <dgm:t>
        <a:bodyPr/>
        <a:lstStyle/>
        <a:p>
          <a:r>
            <a:rPr lang="en-US" sz="1100" dirty="0"/>
            <a:t>to decide core proceedings, </a:t>
          </a:r>
        </a:p>
      </dgm:t>
    </dgm:pt>
    <dgm:pt modelId="{C0580E5E-17B4-4EBC-9F6C-D4515DC499A2}" type="parTrans" cxnId="{891977A2-7E9B-4BAC-9288-C3EFC8E45F94}">
      <dgm:prSet/>
      <dgm:spPr/>
      <dgm:t>
        <a:bodyPr/>
        <a:lstStyle/>
        <a:p>
          <a:endParaRPr lang="en-US"/>
        </a:p>
      </dgm:t>
    </dgm:pt>
    <dgm:pt modelId="{7D96EDEF-EFB5-42F7-8D6D-D7A1232FAACC}" type="sibTrans" cxnId="{891977A2-7E9B-4BAC-9288-C3EFC8E45F94}">
      <dgm:prSet/>
      <dgm:spPr/>
      <dgm:t>
        <a:bodyPr/>
        <a:lstStyle/>
        <a:p>
          <a:endParaRPr lang="en-US"/>
        </a:p>
      </dgm:t>
    </dgm:pt>
    <dgm:pt modelId="{905D1B30-AC6E-4EF9-A213-8937B1A6144E}">
      <dgm:prSet custT="1"/>
      <dgm:spPr/>
      <dgm:t>
        <a:bodyPr/>
        <a:lstStyle/>
        <a:p>
          <a:r>
            <a:rPr lang="en-US" sz="1100" dirty="0"/>
            <a:t>to hear and recommend the disposition of non-core proceedings, and </a:t>
          </a:r>
        </a:p>
      </dgm:t>
    </dgm:pt>
    <dgm:pt modelId="{3C936F53-FF8D-464F-9681-FC9489346B23}" type="parTrans" cxnId="{C3521EF0-AA1F-4251-B9F6-AD8985FFDEAF}">
      <dgm:prSet/>
      <dgm:spPr/>
      <dgm:t>
        <a:bodyPr/>
        <a:lstStyle/>
        <a:p>
          <a:endParaRPr lang="en-US"/>
        </a:p>
      </dgm:t>
    </dgm:pt>
    <dgm:pt modelId="{452A066A-E109-4EDB-B801-3FA9D38F9E9B}" type="sibTrans" cxnId="{C3521EF0-AA1F-4251-B9F6-AD8985FFDEAF}">
      <dgm:prSet/>
      <dgm:spPr/>
      <dgm:t>
        <a:bodyPr/>
        <a:lstStyle/>
        <a:p>
          <a:endParaRPr lang="en-US"/>
        </a:p>
      </dgm:t>
    </dgm:pt>
    <dgm:pt modelId="{B08EBFAD-6770-4068-B2C5-11AD76B7D118}">
      <dgm:prSet custT="1"/>
      <dgm:spPr/>
      <dgm:t>
        <a:bodyPr/>
        <a:lstStyle/>
        <a:p>
          <a:r>
            <a:rPr lang="en-US" sz="1100" dirty="0"/>
            <a:t>to decide non-core proceedings with litigant consent.</a:t>
          </a:r>
        </a:p>
      </dgm:t>
    </dgm:pt>
    <dgm:pt modelId="{2E3F93F7-DF1E-4A93-A462-8C97339F68B0}" type="parTrans" cxnId="{F906BD0D-F844-424A-8FC0-005D4CDCD7B3}">
      <dgm:prSet/>
      <dgm:spPr/>
      <dgm:t>
        <a:bodyPr/>
        <a:lstStyle/>
        <a:p>
          <a:endParaRPr lang="en-US"/>
        </a:p>
      </dgm:t>
    </dgm:pt>
    <dgm:pt modelId="{34955547-6E58-4371-8AA9-C00F2B966A15}" type="sibTrans" cxnId="{F906BD0D-F844-424A-8FC0-005D4CDCD7B3}">
      <dgm:prSet/>
      <dgm:spPr/>
      <dgm:t>
        <a:bodyPr/>
        <a:lstStyle/>
        <a:p>
          <a:endParaRPr lang="en-US"/>
        </a:p>
      </dgm:t>
    </dgm:pt>
    <dgm:pt modelId="{17C04518-054D-473B-8684-10E1BF092080}" type="pres">
      <dgm:prSet presAssocID="{ADB2D654-F1AB-404F-90E1-73C54E2405E3}" presName="compositeShape" presStyleCnt="0">
        <dgm:presLayoutVars>
          <dgm:chMax val="7"/>
          <dgm:dir/>
          <dgm:resizeHandles val="exact"/>
        </dgm:presLayoutVars>
      </dgm:prSet>
      <dgm:spPr/>
    </dgm:pt>
    <dgm:pt modelId="{CF3B1D5C-6413-47C1-A67E-17F5B768F70E}" type="pres">
      <dgm:prSet presAssocID="{ADB2D654-F1AB-404F-90E1-73C54E2405E3}" presName="wedge1" presStyleLbl="node1" presStyleIdx="0" presStyleCnt="2"/>
      <dgm:spPr/>
    </dgm:pt>
    <dgm:pt modelId="{E8EBFB09-DC84-4756-AE95-BFCC66C1056E}" type="pres">
      <dgm:prSet presAssocID="{ADB2D654-F1AB-404F-90E1-73C54E2405E3}" presName="dummy1a" presStyleCnt="0"/>
      <dgm:spPr/>
    </dgm:pt>
    <dgm:pt modelId="{D3993654-F500-43D6-AC96-E7ED9DB06B71}" type="pres">
      <dgm:prSet presAssocID="{ADB2D654-F1AB-404F-90E1-73C54E2405E3}" presName="dummy1b" presStyleCnt="0"/>
      <dgm:spPr/>
    </dgm:pt>
    <dgm:pt modelId="{2E2A921F-D602-4B60-9ED8-68126FCD8149}" type="pres">
      <dgm:prSet presAssocID="{ADB2D654-F1AB-404F-90E1-73C54E2405E3}" presName="wedge1Tx" presStyleLbl="node1" presStyleIdx="0" presStyleCnt="2">
        <dgm:presLayoutVars>
          <dgm:chMax val="0"/>
          <dgm:chPref val="0"/>
          <dgm:bulletEnabled val="1"/>
        </dgm:presLayoutVars>
      </dgm:prSet>
      <dgm:spPr/>
    </dgm:pt>
    <dgm:pt modelId="{5F09BB0C-7116-477E-881F-493EA89ACC14}" type="pres">
      <dgm:prSet presAssocID="{ADB2D654-F1AB-404F-90E1-73C54E2405E3}" presName="wedge2" presStyleLbl="node1" presStyleIdx="1" presStyleCnt="2"/>
      <dgm:spPr/>
    </dgm:pt>
    <dgm:pt modelId="{A1B7DDBA-4AE0-4F8D-934A-CB0EA45F67FE}" type="pres">
      <dgm:prSet presAssocID="{ADB2D654-F1AB-404F-90E1-73C54E2405E3}" presName="dummy2a" presStyleCnt="0"/>
      <dgm:spPr/>
    </dgm:pt>
    <dgm:pt modelId="{274E0168-42F3-4732-8AEB-6DC20A2A36F9}" type="pres">
      <dgm:prSet presAssocID="{ADB2D654-F1AB-404F-90E1-73C54E2405E3}" presName="dummy2b" presStyleCnt="0"/>
      <dgm:spPr/>
    </dgm:pt>
    <dgm:pt modelId="{0BBB05C9-883F-4186-88A9-3CD9A3DF3B0D}" type="pres">
      <dgm:prSet presAssocID="{ADB2D654-F1AB-404F-90E1-73C54E2405E3}" presName="wedge2Tx" presStyleLbl="node1" presStyleIdx="1" presStyleCnt="2">
        <dgm:presLayoutVars>
          <dgm:chMax val="0"/>
          <dgm:chPref val="0"/>
          <dgm:bulletEnabled val="1"/>
        </dgm:presLayoutVars>
      </dgm:prSet>
      <dgm:spPr/>
    </dgm:pt>
    <dgm:pt modelId="{A205D0FA-81D0-47F3-B8D7-150B1767D496}" type="pres">
      <dgm:prSet presAssocID="{CC8B9705-8FCD-4F90-ACC1-E96B91BB6795}" presName="arrowWedge1" presStyleLbl="fgSibTrans2D1" presStyleIdx="0" presStyleCnt="2"/>
      <dgm:spPr/>
    </dgm:pt>
    <dgm:pt modelId="{92047F7B-BC27-42BF-B42F-07E2E27E45D8}" type="pres">
      <dgm:prSet presAssocID="{28376104-E2FC-4719-BFE2-65E78FA3E7E5}" presName="arrowWedge2" presStyleLbl="fgSibTrans2D1" presStyleIdx="1" presStyleCnt="2"/>
      <dgm:spPr/>
    </dgm:pt>
  </dgm:ptLst>
  <dgm:cxnLst>
    <dgm:cxn modelId="{F906BD0D-F844-424A-8FC0-005D4CDCD7B3}" srcId="{07B32576-FC1C-4E3E-808E-9F1B153C6A96}" destId="{B08EBFAD-6770-4068-B2C5-11AD76B7D118}" srcOrd="2" destOrd="0" parTransId="{2E3F93F7-DF1E-4A93-A462-8C97339F68B0}" sibTransId="{34955547-6E58-4371-8AA9-C00F2B966A15}"/>
    <dgm:cxn modelId="{74CB8D17-A349-4C60-9C6F-4E425D0A609F}" type="presOf" srcId="{B08EBFAD-6770-4068-B2C5-11AD76B7D118}" destId="{0BBB05C9-883F-4186-88A9-3CD9A3DF3B0D}" srcOrd="1" destOrd="3" presId="urn:microsoft.com/office/officeart/2005/8/layout/cycle8"/>
    <dgm:cxn modelId="{96ABF966-AF12-4ECC-AB04-9EAD44270CDC}" type="presOf" srcId="{07B32576-FC1C-4E3E-808E-9F1B153C6A96}" destId="{5F09BB0C-7116-477E-881F-493EA89ACC14}" srcOrd="0" destOrd="0" presId="urn:microsoft.com/office/officeart/2005/8/layout/cycle8"/>
    <dgm:cxn modelId="{3ABD5E6A-C11C-4BF7-8CE2-FD40C727B9FF}" type="presOf" srcId="{905D1B30-AC6E-4EF9-A213-8937B1A6144E}" destId="{0BBB05C9-883F-4186-88A9-3CD9A3DF3B0D}" srcOrd="1" destOrd="2" presId="urn:microsoft.com/office/officeart/2005/8/layout/cycle8"/>
    <dgm:cxn modelId="{07019C70-053D-4B84-985F-4BD51B1EA2BB}" srcId="{ADB2D654-F1AB-404F-90E1-73C54E2405E3}" destId="{C07505F9-19B9-4986-8322-B4C2625A65EF}" srcOrd="0" destOrd="0" parTransId="{779619FB-9E6A-41AC-93DB-072C7D5D6A80}" sibTransId="{CC8B9705-8FCD-4F90-ACC1-E96B91BB6795}"/>
    <dgm:cxn modelId="{2F9B2472-D576-4897-9ACD-03D0C903BEF5}" type="presOf" srcId="{C07505F9-19B9-4986-8322-B4C2625A65EF}" destId="{CF3B1D5C-6413-47C1-A67E-17F5B768F70E}" srcOrd="0" destOrd="0" presId="urn:microsoft.com/office/officeart/2005/8/layout/cycle8"/>
    <dgm:cxn modelId="{35235F7F-ECAC-4039-9B07-C0751D8196C8}" type="presOf" srcId="{11A1621F-CF6D-43B5-B8A3-A3C97FB4755C}" destId="{2E2A921F-D602-4B60-9ED8-68126FCD8149}" srcOrd="1" destOrd="1" presId="urn:microsoft.com/office/officeart/2005/8/layout/cycle8"/>
    <dgm:cxn modelId="{1CFE1F83-110E-4636-99A2-C46451DE3759}" type="presOf" srcId="{B08EBFAD-6770-4068-B2C5-11AD76B7D118}" destId="{5F09BB0C-7116-477E-881F-493EA89ACC14}" srcOrd="0" destOrd="3" presId="urn:microsoft.com/office/officeart/2005/8/layout/cycle8"/>
    <dgm:cxn modelId="{9AB7878A-2828-439B-B49F-640CB429E16C}" type="presOf" srcId="{11A1621F-CF6D-43B5-B8A3-A3C97FB4755C}" destId="{CF3B1D5C-6413-47C1-A67E-17F5B768F70E}" srcOrd="0" destOrd="1" presId="urn:microsoft.com/office/officeart/2005/8/layout/cycle8"/>
    <dgm:cxn modelId="{F47BA492-1C27-482E-B737-D8EDF4286BC9}" srcId="{C07505F9-19B9-4986-8322-B4C2625A65EF}" destId="{11A1621F-CF6D-43B5-B8A3-A3C97FB4755C}" srcOrd="0" destOrd="0" parTransId="{A5F4D0A1-9C90-46F9-84B7-4C336C27CEF8}" sibTransId="{A2F60097-08D9-4895-B478-F7B446CEC9AA}"/>
    <dgm:cxn modelId="{B3059194-8F27-49E6-BB16-ADD155916F76}" type="presOf" srcId="{C3EEF8B9-E147-4438-BA5E-2A71DFF01C02}" destId="{5F09BB0C-7116-477E-881F-493EA89ACC14}" srcOrd="0" destOrd="1" presId="urn:microsoft.com/office/officeart/2005/8/layout/cycle8"/>
    <dgm:cxn modelId="{99CC609A-596E-4FEE-82E1-711BB38DB78E}" srcId="{ADB2D654-F1AB-404F-90E1-73C54E2405E3}" destId="{07B32576-FC1C-4E3E-808E-9F1B153C6A96}" srcOrd="1" destOrd="0" parTransId="{522FAE5D-E17A-4651-8BF2-94A4FE4BDC8B}" sibTransId="{28376104-E2FC-4719-BFE2-65E78FA3E7E5}"/>
    <dgm:cxn modelId="{891977A2-7E9B-4BAC-9288-C3EFC8E45F94}" srcId="{07B32576-FC1C-4E3E-808E-9F1B153C6A96}" destId="{C3EEF8B9-E147-4438-BA5E-2A71DFF01C02}" srcOrd="0" destOrd="0" parTransId="{C0580E5E-17B4-4EBC-9F6C-D4515DC499A2}" sibTransId="{7D96EDEF-EFB5-42F7-8D6D-D7A1232FAACC}"/>
    <dgm:cxn modelId="{831F37BD-6F3F-4FB6-B3FB-121D1F4DED9D}" type="presOf" srcId="{ADB2D654-F1AB-404F-90E1-73C54E2405E3}" destId="{17C04518-054D-473B-8684-10E1BF092080}" srcOrd="0" destOrd="0" presId="urn:microsoft.com/office/officeart/2005/8/layout/cycle8"/>
    <dgm:cxn modelId="{795DBFC7-B481-4904-9E5C-1491CEA1F031}" type="presOf" srcId="{07B32576-FC1C-4E3E-808E-9F1B153C6A96}" destId="{0BBB05C9-883F-4186-88A9-3CD9A3DF3B0D}" srcOrd="1" destOrd="0" presId="urn:microsoft.com/office/officeart/2005/8/layout/cycle8"/>
    <dgm:cxn modelId="{5FE2F4CB-9520-4A55-A02C-8DED24EB0189}" type="presOf" srcId="{905D1B30-AC6E-4EF9-A213-8937B1A6144E}" destId="{5F09BB0C-7116-477E-881F-493EA89ACC14}" srcOrd="0" destOrd="2" presId="urn:microsoft.com/office/officeart/2005/8/layout/cycle8"/>
    <dgm:cxn modelId="{DE4952D1-853E-4901-A10C-D3878433B259}" type="presOf" srcId="{C3EEF8B9-E147-4438-BA5E-2A71DFF01C02}" destId="{0BBB05C9-883F-4186-88A9-3CD9A3DF3B0D}" srcOrd="1" destOrd="1" presId="urn:microsoft.com/office/officeart/2005/8/layout/cycle8"/>
    <dgm:cxn modelId="{C3521EF0-AA1F-4251-B9F6-AD8985FFDEAF}" srcId="{07B32576-FC1C-4E3E-808E-9F1B153C6A96}" destId="{905D1B30-AC6E-4EF9-A213-8937B1A6144E}" srcOrd="1" destOrd="0" parTransId="{3C936F53-FF8D-464F-9681-FC9489346B23}" sibTransId="{452A066A-E109-4EDB-B801-3FA9D38F9E9B}"/>
    <dgm:cxn modelId="{06A8D8FB-074E-4679-87DE-136BCFA10D6F}" type="presOf" srcId="{C07505F9-19B9-4986-8322-B4C2625A65EF}" destId="{2E2A921F-D602-4B60-9ED8-68126FCD8149}" srcOrd="1" destOrd="0" presId="urn:microsoft.com/office/officeart/2005/8/layout/cycle8"/>
    <dgm:cxn modelId="{193495F4-FDC5-41A6-88BC-A7A88B657277}" type="presParOf" srcId="{17C04518-054D-473B-8684-10E1BF092080}" destId="{CF3B1D5C-6413-47C1-A67E-17F5B768F70E}" srcOrd="0" destOrd="0" presId="urn:microsoft.com/office/officeart/2005/8/layout/cycle8"/>
    <dgm:cxn modelId="{4F1B5F5B-A59B-4F4F-B07F-B0FEEE173957}" type="presParOf" srcId="{17C04518-054D-473B-8684-10E1BF092080}" destId="{E8EBFB09-DC84-4756-AE95-BFCC66C1056E}" srcOrd="1" destOrd="0" presId="urn:microsoft.com/office/officeart/2005/8/layout/cycle8"/>
    <dgm:cxn modelId="{92E51115-0602-4F23-B851-4023B6E317C3}" type="presParOf" srcId="{17C04518-054D-473B-8684-10E1BF092080}" destId="{D3993654-F500-43D6-AC96-E7ED9DB06B71}" srcOrd="2" destOrd="0" presId="urn:microsoft.com/office/officeart/2005/8/layout/cycle8"/>
    <dgm:cxn modelId="{4670F8BE-EB14-4929-AA58-39C30DD509E6}" type="presParOf" srcId="{17C04518-054D-473B-8684-10E1BF092080}" destId="{2E2A921F-D602-4B60-9ED8-68126FCD8149}" srcOrd="3" destOrd="0" presId="urn:microsoft.com/office/officeart/2005/8/layout/cycle8"/>
    <dgm:cxn modelId="{8FA045F7-2FBC-4E1A-A135-BC9806E37641}" type="presParOf" srcId="{17C04518-054D-473B-8684-10E1BF092080}" destId="{5F09BB0C-7116-477E-881F-493EA89ACC14}" srcOrd="4" destOrd="0" presId="urn:microsoft.com/office/officeart/2005/8/layout/cycle8"/>
    <dgm:cxn modelId="{CE4B39A7-205A-45F5-AF32-3EBEB13BAB30}" type="presParOf" srcId="{17C04518-054D-473B-8684-10E1BF092080}" destId="{A1B7DDBA-4AE0-4F8D-934A-CB0EA45F67FE}" srcOrd="5" destOrd="0" presId="urn:microsoft.com/office/officeart/2005/8/layout/cycle8"/>
    <dgm:cxn modelId="{97A86903-2A7F-4BE7-8435-904EF3A9A3CF}" type="presParOf" srcId="{17C04518-054D-473B-8684-10E1BF092080}" destId="{274E0168-42F3-4732-8AEB-6DC20A2A36F9}" srcOrd="6" destOrd="0" presId="urn:microsoft.com/office/officeart/2005/8/layout/cycle8"/>
    <dgm:cxn modelId="{73D8FB01-7A31-47B7-81BE-99B0530ECA2D}" type="presParOf" srcId="{17C04518-054D-473B-8684-10E1BF092080}" destId="{0BBB05C9-883F-4186-88A9-3CD9A3DF3B0D}" srcOrd="7" destOrd="0" presId="urn:microsoft.com/office/officeart/2005/8/layout/cycle8"/>
    <dgm:cxn modelId="{32F7C889-035B-4E60-B9FF-BC4BF8138279}" type="presParOf" srcId="{17C04518-054D-473B-8684-10E1BF092080}" destId="{A205D0FA-81D0-47F3-B8D7-150B1767D496}" srcOrd="8" destOrd="0" presId="urn:microsoft.com/office/officeart/2005/8/layout/cycle8"/>
    <dgm:cxn modelId="{B7499071-A75F-4DA8-A22B-45684A5F3C07}" type="presParOf" srcId="{17C04518-054D-473B-8684-10E1BF092080}" destId="{92047F7B-BC27-42BF-B42F-07E2E27E45D8}" srcOrd="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D3E063-CB8C-4603-9457-C90735F65D7B}" type="doc">
      <dgm:prSet loTypeId="urn:microsoft.com/office/officeart/2008/layout/LinedList" loCatId="list" qsTypeId="urn:microsoft.com/office/officeart/2005/8/quickstyle/simple3" qsCatId="simple" csTypeId="urn:microsoft.com/office/officeart/2005/8/colors/colorful2" csCatId="colorful"/>
      <dgm:spPr/>
      <dgm:t>
        <a:bodyPr/>
        <a:lstStyle/>
        <a:p>
          <a:endParaRPr lang="en-US"/>
        </a:p>
      </dgm:t>
    </dgm:pt>
    <dgm:pt modelId="{DBE055B7-9DAA-4C8D-9EBE-4DDAFC4443BB}">
      <dgm:prSet/>
      <dgm:spPr/>
      <dgm:t>
        <a:bodyPr/>
        <a:lstStyle/>
        <a:p>
          <a:r>
            <a:rPr lang="en-US"/>
            <a:t>Bankruptcy judges may:</a:t>
          </a:r>
        </a:p>
      </dgm:t>
    </dgm:pt>
    <dgm:pt modelId="{530D786F-33B2-4824-BE79-7B958A7BF7C9}" type="parTrans" cxnId="{248015BF-A931-48CD-AC89-A0F4915F5BAB}">
      <dgm:prSet/>
      <dgm:spPr/>
      <dgm:t>
        <a:bodyPr/>
        <a:lstStyle/>
        <a:p>
          <a:endParaRPr lang="en-US"/>
        </a:p>
      </dgm:t>
    </dgm:pt>
    <dgm:pt modelId="{C2061B18-4256-4FA7-84BF-47B3B961184C}" type="sibTrans" cxnId="{248015BF-A931-48CD-AC89-A0F4915F5BAB}">
      <dgm:prSet/>
      <dgm:spPr/>
      <dgm:t>
        <a:bodyPr/>
        <a:lstStyle/>
        <a:p>
          <a:endParaRPr lang="en-US"/>
        </a:p>
      </dgm:t>
    </dgm:pt>
    <dgm:pt modelId="{A430A3CB-5211-4D83-B1D5-44E3A0EC741A}">
      <dgm:prSet/>
      <dgm:spPr/>
      <dgm:t>
        <a:bodyPr/>
        <a:lstStyle/>
        <a:p>
          <a:r>
            <a:rPr lang="en-US" u="sng"/>
            <a:t>Decide</a:t>
          </a:r>
          <a:r>
            <a:rPr lang="en-US"/>
            <a:t> “</a:t>
          </a:r>
          <a:r>
            <a:rPr lang="en-US" b="1"/>
            <a:t>core</a:t>
          </a:r>
          <a:r>
            <a:rPr lang="en-US"/>
            <a:t>” proceedings.</a:t>
          </a:r>
        </a:p>
      </dgm:t>
    </dgm:pt>
    <dgm:pt modelId="{EBC8699D-85AF-42C2-ADB0-04428B028898}" type="parTrans" cxnId="{91E5786D-A450-4436-BBDE-1717A59EABA7}">
      <dgm:prSet/>
      <dgm:spPr/>
      <dgm:t>
        <a:bodyPr/>
        <a:lstStyle/>
        <a:p>
          <a:endParaRPr lang="en-US"/>
        </a:p>
      </dgm:t>
    </dgm:pt>
    <dgm:pt modelId="{74545C4B-A7EC-42F6-8C73-79530EC6514A}" type="sibTrans" cxnId="{91E5786D-A450-4436-BBDE-1717A59EABA7}">
      <dgm:prSet/>
      <dgm:spPr/>
      <dgm:t>
        <a:bodyPr/>
        <a:lstStyle/>
        <a:p>
          <a:endParaRPr lang="en-US"/>
        </a:p>
      </dgm:t>
    </dgm:pt>
    <dgm:pt modelId="{2C67AC27-D3B0-4383-870E-059C16F9E4C9}">
      <dgm:prSet custT="1"/>
      <dgm:spPr/>
      <dgm:t>
        <a:bodyPr/>
        <a:lstStyle/>
        <a:p>
          <a:r>
            <a:rPr lang="en-US" sz="800" dirty="0"/>
            <a:t>“</a:t>
          </a:r>
          <a:r>
            <a:rPr lang="en-US" sz="1100" dirty="0"/>
            <a:t>Core” proceedings “arising in” or “arising under” the Bankruptcy Code.  In general, they relate to a function essential to the administration of the bankruptcy case.  28 U.S.C. § 157(b)(2) contains a non-exclusive list of “core” proceedings</a:t>
          </a:r>
          <a:r>
            <a:rPr lang="en-US" sz="800" dirty="0"/>
            <a:t>.</a:t>
          </a:r>
        </a:p>
      </dgm:t>
    </dgm:pt>
    <dgm:pt modelId="{996A375E-ADBE-40EC-BDAC-FA3D8E572A33}" type="parTrans" cxnId="{77B4469A-71A2-44F4-B21D-7550267E9D39}">
      <dgm:prSet/>
      <dgm:spPr/>
      <dgm:t>
        <a:bodyPr/>
        <a:lstStyle/>
        <a:p>
          <a:endParaRPr lang="en-US"/>
        </a:p>
      </dgm:t>
    </dgm:pt>
    <dgm:pt modelId="{F88CB41C-41AD-4CF6-9203-11F3FEB5CE26}" type="sibTrans" cxnId="{77B4469A-71A2-44F4-B21D-7550267E9D39}">
      <dgm:prSet/>
      <dgm:spPr/>
      <dgm:t>
        <a:bodyPr/>
        <a:lstStyle/>
        <a:p>
          <a:endParaRPr lang="en-US"/>
        </a:p>
      </dgm:t>
    </dgm:pt>
    <dgm:pt modelId="{2AA2E012-3AE7-4C8C-B3C6-7FD8F85BE05A}">
      <dgm:prSet/>
      <dgm:spPr/>
      <dgm:t>
        <a:bodyPr/>
        <a:lstStyle/>
        <a:p>
          <a:r>
            <a:rPr lang="en-US" u="sng"/>
            <a:t>Hear</a:t>
          </a:r>
          <a:r>
            <a:rPr lang="en-US"/>
            <a:t> “</a:t>
          </a:r>
          <a:r>
            <a:rPr lang="en-US" b="1"/>
            <a:t>non-core</a:t>
          </a:r>
          <a:r>
            <a:rPr lang="en-US"/>
            <a:t>” proceedings.</a:t>
          </a:r>
        </a:p>
      </dgm:t>
    </dgm:pt>
    <dgm:pt modelId="{11FB8C00-97AA-41F3-9601-6A4932ABBD9A}" type="parTrans" cxnId="{35F16286-BBF9-4AFA-A0E2-9A63C7137404}">
      <dgm:prSet/>
      <dgm:spPr/>
      <dgm:t>
        <a:bodyPr/>
        <a:lstStyle/>
        <a:p>
          <a:endParaRPr lang="en-US"/>
        </a:p>
      </dgm:t>
    </dgm:pt>
    <dgm:pt modelId="{A827C488-BD31-4645-AEE0-099528BC5B16}" type="sibTrans" cxnId="{35F16286-BBF9-4AFA-A0E2-9A63C7137404}">
      <dgm:prSet/>
      <dgm:spPr/>
      <dgm:t>
        <a:bodyPr/>
        <a:lstStyle/>
        <a:p>
          <a:endParaRPr lang="en-US"/>
        </a:p>
      </dgm:t>
    </dgm:pt>
    <dgm:pt modelId="{62872886-516D-41D0-A7D2-0FB98052A355}">
      <dgm:prSet custT="1"/>
      <dgm:spPr/>
      <dgm:t>
        <a:bodyPr/>
        <a:lstStyle/>
        <a:p>
          <a:r>
            <a:rPr lang="en-US" sz="800" dirty="0"/>
            <a:t>“Non-core” proceedings—those “related to” the bankruptcy—involve controversies that do not depend on the bankruptcy laws for their existence and could proceed in another court even in the absence of bankruptcy.</a:t>
          </a:r>
        </a:p>
      </dgm:t>
    </dgm:pt>
    <dgm:pt modelId="{FFF02E0B-96DE-4F84-9BF8-8BB5FFFADB30}" type="parTrans" cxnId="{CA1C92E5-F30B-4FB8-973C-AB552641DE65}">
      <dgm:prSet/>
      <dgm:spPr/>
      <dgm:t>
        <a:bodyPr/>
        <a:lstStyle/>
        <a:p>
          <a:endParaRPr lang="en-US"/>
        </a:p>
      </dgm:t>
    </dgm:pt>
    <dgm:pt modelId="{923BEBD6-F12D-4678-8485-AA806C0591FF}" type="sibTrans" cxnId="{CA1C92E5-F30B-4FB8-973C-AB552641DE65}">
      <dgm:prSet/>
      <dgm:spPr/>
      <dgm:t>
        <a:bodyPr/>
        <a:lstStyle/>
        <a:p>
          <a:endParaRPr lang="en-US"/>
        </a:p>
      </dgm:t>
    </dgm:pt>
    <dgm:pt modelId="{D6474DB0-F295-4A3C-9B20-6732DD899430}">
      <dgm:prSet/>
      <dgm:spPr/>
      <dgm:t>
        <a:bodyPr/>
        <a:lstStyle/>
        <a:p>
          <a:r>
            <a:rPr lang="en-US"/>
            <a:t>Bankruptcy judges may decide a “non-core” proceeding with the parties’ </a:t>
          </a:r>
          <a:r>
            <a:rPr lang="en-US" b="1"/>
            <a:t>consent </a:t>
          </a:r>
          <a:r>
            <a:rPr lang="en-US"/>
            <a:t>pursuant to 28 U.S.C. § 157(c)(2), which is similar to § 636(c) of the </a:t>
          </a:r>
          <a:r>
            <a:rPr lang="en-US" b="1"/>
            <a:t>Magistrates Act</a:t>
          </a:r>
          <a:endParaRPr lang="en-US"/>
        </a:p>
      </dgm:t>
    </dgm:pt>
    <dgm:pt modelId="{46709963-D3AE-4C80-A063-18021867BBBB}" type="parTrans" cxnId="{CEC8982D-F8D1-42B9-9B41-DBE2CBA84A56}">
      <dgm:prSet/>
      <dgm:spPr/>
      <dgm:t>
        <a:bodyPr/>
        <a:lstStyle/>
        <a:p>
          <a:endParaRPr lang="en-US"/>
        </a:p>
      </dgm:t>
    </dgm:pt>
    <dgm:pt modelId="{C2937A80-34D1-43FB-B354-24370920B1D9}" type="sibTrans" cxnId="{CEC8982D-F8D1-42B9-9B41-DBE2CBA84A56}">
      <dgm:prSet/>
      <dgm:spPr/>
      <dgm:t>
        <a:bodyPr/>
        <a:lstStyle/>
        <a:p>
          <a:endParaRPr lang="en-US"/>
        </a:p>
      </dgm:t>
    </dgm:pt>
    <dgm:pt modelId="{62A76A27-2638-4E7E-AC39-42D98C386062}">
      <dgm:prSet/>
      <dgm:spPr/>
      <dgm:t>
        <a:bodyPr/>
        <a:lstStyle/>
        <a:p>
          <a:r>
            <a:rPr lang="en-US"/>
            <a:t>Absent consent of all parties to the proceeding, the bankruptcy judge may hear the proceeding and submit </a:t>
          </a:r>
          <a:r>
            <a:rPr lang="en-US" b="1"/>
            <a:t>proposed findings of facts and conclusions of law </a:t>
          </a:r>
          <a:r>
            <a:rPr lang="en-US"/>
            <a:t>to the district court for entry of final judgment.</a:t>
          </a:r>
        </a:p>
      </dgm:t>
    </dgm:pt>
    <dgm:pt modelId="{A4BB37CA-2FA7-4820-B3B4-BF779DF9265B}" type="parTrans" cxnId="{FCB0C404-C0C2-4D45-801E-3B734AC4432B}">
      <dgm:prSet/>
      <dgm:spPr/>
      <dgm:t>
        <a:bodyPr/>
        <a:lstStyle/>
        <a:p>
          <a:endParaRPr lang="en-US"/>
        </a:p>
      </dgm:t>
    </dgm:pt>
    <dgm:pt modelId="{D02D59A5-6F72-49AF-8A6F-C9C1C1F865DC}" type="sibTrans" cxnId="{FCB0C404-C0C2-4D45-801E-3B734AC4432B}">
      <dgm:prSet/>
      <dgm:spPr/>
      <dgm:t>
        <a:bodyPr/>
        <a:lstStyle/>
        <a:p>
          <a:endParaRPr lang="en-US"/>
        </a:p>
      </dgm:t>
    </dgm:pt>
    <dgm:pt modelId="{13430424-309C-485F-A37B-0968B7EA7788}" type="pres">
      <dgm:prSet presAssocID="{21D3E063-CB8C-4603-9457-C90735F65D7B}" presName="vert0" presStyleCnt="0">
        <dgm:presLayoutVars>
          <dgm:dir/>
          <dgm:animOne val="branch"/>
          <dgm:animLvl val="lvl"/>
        </dgm:presLayoutVars>
      </dgm:prSet>
      <dgm:spPr/>
    </dgm:pt>
    <dgm:pt modelId="{3FC7B84D-29DD-40A3-AA35-AC1F1C1A296F}" type="pres">
      <dgm:prSet presAssocID="{DBE055B7-9DAA-4C8D-9EBE-4DDAFC4443BB}" presName="thickLine" presStyleLbl="alignNode1" presStyleIdx="0" presStyleCnt="1"/>
      <dgm:spPr/>
    </dgm:pt>
    <dgm:pt modelId="{BB66E86A-84EA-4980-A901-283399A56FE2}" type="pres">
      <dgm:prSet presAssocID="{DBE055B7-9DAA-4C8D-9EBE-4DDAFC4443BB}" presName="horz1" presStyleCnt="0"/>
      <dgm:spPr/>
    </dgm:pt>
    <dgm:pt modelId="{5E2F9240-A643-411B-BD16-405C8C619415}" type="pres">
      <dgm:prSet presAssocID="{DBE055B7-9DAA-4C8D-9EBE-4DDAFC4443BB}" presName="tx1" presStyleLbl="revTx" presStyleIdx="0" presStyleCnt="7"/>
      <dgm:spPr/>
    </dgm:pt>
    <dgm:pt modelId="{D0FBE3D5-E18D-4CC1-ADD2-35AF4B7E286F}" type="pres">
      <dgm:prSet presAssocID="{DBE055B7-9DAA-4C8D-9EBE-4DDAFC4443BB}" presName="vert1" presStyleCnt="0"/>
      <dgm:spPr/>
    </dgm:pt>
    <dgm:pt modelId="{3082F4F1-BB72-45A8-AC52-FB67D3F9A0C3}" type="pres">
      <dgm:prSet presAssocID="{A430A3CB-5211-4D83-B1D5-44E3A0EC741A}" presName="vertSpace2a" presStyleCnt="0"/>
      <dgm:spPr/>
    </dgm:pt>
    <dgm:pt modelId="{AB30B405-A943-482E-8F54-C67E4C8138E3}" type="pres">
      <dgm:prSet presAssocID="{A430A3CB-5211-4D83-B1D5-44E3A0EC741A}" presName="horz2" presStyleCnt="0"/>
      <dgm:spPr/>
    </dgm:pt>
    <dgm:pt modelId="{EA2AEAE9-B2B8-4852-B63B-60479A4F280B}" type="pres">
      <dgm:prSet presAssocID="{A430A3CB-5211-4D83-B1D5-44E3A0EC741A}" presName="horzSpace2" presStyleCnt="0"/>
      <dgm:spPr/>
    </dgm:pt>
    <dgm:pt modelId="{073254AC-14E4-40A9-AFE5-E5A650B54BB5}" type="pres">
      <dgm:prSet presAssocID="{A430A3CB-5211-4D83-B1D5-44E3A0EC741A}" presName="tx2" presStyleLbl="revTx" presStyleIdx="1" presStyleCnt="7"/>
      <dgm:spPr/>
    </dgm:pt>
    <dgm:pt modelId="{70972052-DB73-40B8-B5E6-9D6DD57E512A}" type="pres">
      <dgm:prSet presAssocID="{A430A3CB-5211-4D83-B1D5-44E3A0EC741A}" presName="vert2" presStyleCnt="0"/>
      <dgm:spPr/>
    </dgm:pt>
    <dgm:pt modelId="{025B78B0-9FFB-4B01-A320-D974082A7621}" type="pres">
      <dgm:prSet presAssocID="{2C67AC27-D3B0-4383-870E-059C16F9E4C9}" presName="horz3" presStyleCnt="0"/>
      <dgm:spPr/>
    </dgm:pt>
    <dgm:pt modelId="{ACC9B44F-EB7B-4AF7-8741-D9872EFDF7BA}" type="pres">
      <dgm:prSet presAssocID="{2C67AC27-D3B0-4383-870E-059C16F9E4C9}" presName="horzSpace3" presStyleCnt="0"/>
      <dgm:spPr/>
    </dgm:pt>
    <dgm:pt modelId="{7DB22E34-DFFC-4325-80C1-FC849209799F}" type="pres">
      <dgm:prSet presAssocID="{2C67AC27-D3B0-4383-870E-059C16F9E4C9}" presName="tx3" presStyleLbl="revTx" presStyleIdx="2" presStyleCnt="7"/>
      <dgm:spPr/>
    </dgm:pt>
    <dgm:pt modelId="{9985DB09-7F9E-41BB-AA1C-E2946D0F30C4}" type="pres">
      <dgm:prSet presAssocID="{2C67AC27-D3B0-4383-870E-059C16F9E4C9}" presName="vert3" presStyleCnt="0"/>
      <dgm:spPr/>
    </dgm:pt>
    <dgm:pt modelId="{56AC54FF-E02E-480E-9247-1C0361D98166}" type="pres">
      <dgm:prSet presAssocID="{A430A3CB-5211-4D83-B1D5-44E3A0EC741A}" presName="thinLine2b" presStyleLbl="callout" presStyleIdx="0" presStyleCnt="4"/>
      <dgm:spPr/>
    </dgm:pt>
    <dgm:pt modelId="{DBD5AFD8-4BB1-4A1A-84FF-D1B8D63DFFDB}" type="pres">
      <dgm:prSet presAssocID="{A430A3CB-5211-4D83-B1D5-44E3A0EC741A}" presName="vertSpace2b" presStyleCnt="0"/>
      <dgm:spPr/>
    </dgm:pt>
    <dgm:pt modelId="{4F8393F1-8AD6-4D9F-9471-5D1FA11F5815}" type="pres">
      <dgm:prSet presAssocID="{2AA2E012-3AE7-4C8C-B3C6-7FD8F85BE05A}" presName="horz2" presStyleCnt="0"/>
      <dgm:spPr/>
    </dgm:pt>
    <dgm:pt modelId="{E8C4D766-6813-42A9-9AA6-9C15B079DD5A}" type="pres">
      <dgm:prSet presAssocID="{2AA2E012-3AE7-4C8C-B3C6-7FD8F85BE05A}" presName="horzSpace2" presStyleCnt="0"/>
      <dgm:spPr/>
    </dgm:pt>
    <dgm:pt modelId="{D9493688-7A0B-4C92-BE16-8008894701C7}" type="pres">
      <dgm:prSet presAssocID="{2AA2E012-3AE7-4C8C-B3C6-7FD8F85BE05A}" presName="tx2" presStyleLbl="revTx" presStyleIdx="3" presStyleCnt="7"/>
      <dgm:spPr/>
    </dgm:pt>
    <dgm:pt modelId="{279B83BD-0676-4105-BC19-7D9B93EA46EE}" type="pres">
      <dgm:prSet presAssocID="{2AA2E012-3AE7-4C8C-B3C6-7FD8F85BE05A}" presName="vert2" presStyleCnt="0"/>
      <dgm:spPr/>
    </dgm:pt>
    <dgm:pt modelId="{3222D51C-564F-4729-AB7B-094187B42B3F}" type="pres">
      <dgm:prSet presAssocID="{62872886-516D-41D0-A7D2-0FB98052A355}" presName="horz3" presStyleCnt="0"/>
      <dgm:spPr/>
    </dgm:pt>
    <dgm:pt modelId="{6EE267F8-1BF8-4EF3-90EE-516F415E215C}" type="pres">
      <dgm:prSet presAssocID="{62872886-516D-41D0-A7D2-0FB98052A355}" presName="horzSpace3" presStyleCnt="0"/>
      <dgm:spPr/>
    </dgm:pt>
    <dgm:pt modelId="{BE8C86CA-BCE6-4556-B8CF-F25AC05C5CB0}" type="pres">
      <dgm:prSet presAssocID="{62872886-516D-41D0-A7D2-0FB98052A355}" presName="tx3" presStyleLbl="revTx" presStyleIdx="4" presStyleCnt="7"/>
      <dgm:spPr/>
    </dgm:pt>
    <dgm:pt modelId="{11315407-3AEB-46C5-8BB7-A376C2059A69}" type="pres">
      <dgm:prSet presAssocID="{62872886-516D-41D0-A7D2-0FB98052A355}" presName="vert3" presStyleCnt="0"/>
      <dgm:spPr/>
    </dgm:pt>
    <dgm:pt modelId="{6696E196-2B2D-4507-A36C-70BEF328AD41}" type="pres">
      <dgm:prSet presAssocID="{923BEBD6-F12D-4678-8485-AA806C0591FF}" presName="thinLine3" presStyleLbl="callout" presStyleIdx="1" presStyleCnt="4"/>
      <dgm:spPr/>
    </dgm:pt>
    <dgm:pt modelId="{6FA9C731-0BCD-46F4-A47A-A81FA6CFDE0A}" type="pres">
      <dgm:prSet presAssocID="{D6474DB0-F295-4A3C-9B20-6732DD899430}" presName="horz3" presStyleCnt="0"/>
      <dgm:spPr/>
    </dgm:pt>
    <dgm:pt modelId="{B0D5125A-2C2D-488B-A3AB-E976B5EB940B}" type="pres">
      <dgm:prSet presAssocID="{D6474DB0-F295-4A3C-9B20-6732DD899430}" presName="horzSpace3" presStyleCnt="0"/>
      <dgm:spPr/>
    </dgm:pt>
    <dgm:pt modelId="{57D7F31D-FC77-4A35-A384-06F12AAAB3E1}" type="pres">
      <dgm:prSet presAssocID="{D6474DB0-F295-4A3C-9B20-6732DD899430}" presName="tx3" presStyleLbl="revTx" presStyleIdx="5" presStyleCnt="7"/>
      <dgm:spPr/>
    </dgm:pt>
    <dgm:pt modelId="{60CC87E3-AD91-42E2-83BF-0BEC1CF12830}" type="pres">
      <dgm:prSet presAssocID="{D6474DB0-F295-4A3C-9B20-6732DD899430}" presName="vert3" presStyleCnt="0"/>
      <dgm:spPr/>
    </dgm:pt>
    <dgm:pt modelId="{0A5349B9-567C-459A-A9D8-877F7A2AA93F}" type="pres">
      <dgm:prSet presAssocID="{C2937A80-34D1-43FB-B354-24370920B1D9}" presName="thinLine3" presStyleLbl="callout" presStyleIdx="2" presStyleCnt="4"/>
      <dgm:spPr/>
    </dgm:pt>
    <dgm:pt modelId="{ABEAAF2C-6AED-4DAE-A522-5872DA1A67DC}" type="pres">
      <dgm:prSet presAssocID="{62A76A27-2638-4E7E-AC39-42D98C386062}" presName="horz3" presStyleCnt="0"/>
      <dgm:spPr/>
    </dgm:pt>
    <dgm:pt modelId="{C2F25FA4-580F-439F-B825-B8247528F7E8}" type="pres">
      <dgm:prSet presAssocID="{62A76A27-2638-4E7E-AC39-42D98C386062}" presName="horzSpace3" presStyleCnt="0"/>
      <dgm:spPr/>
    </dgm:pt>
    <dgm:pt modelId="{180A5318-7658-473B-9700-A5FDB1A76FCC}" type="pres">
      <dgm:prSet presAssocID="{62A76A27-2638-4E7E-AC39-42D98C386062}" presName="tx3" presStyleLbl="revTx" presStyleIdx="6" presStyleCnt="7"/>
      <dgm:spPr/>
    </dgm:pt>
    <dgm:pt modelId="{6DF51DA5-F23C-4644-8B0A-FAA254C38236}" type="pres">
      <dgm:prSet presAssocID="{62A76A27-2638-4E7E-AC39-42D98C386062}" presName="vert3" presStyleCnt="0"/>
      <dgm:spPr/>
    </dgm:pt>
    <dgm:pt modelId="{A93768FB-DE28-4509-8859-AEBAA6761E05}" type="pres">
      <dgm:prSet presAssocID="{2AA2E012-3AE7-4C8C-B3C6-7FD8F85BE05A}" presName="thinLine2b" presStyleLbl="callout" presStyleIdx="3" presStyleCnt="4"/>
      <dgm:spPr/>
    </dgm:pt>
    <dgm:pt modelId="{88DF1045-8F91-4874-BB76-272007B29894}" type="pres">
      <dgm:prSet presAssocID="{2AA2E012-3AE7-4C8C-B3C6-7FD8F85BE05A}" presName="vertSpace2b" presStyleCnt="0"/>
      <dgm:spPr/>
    </dgm:pt>
  </dgm:ptLst>
  <dgm:cxnLst>
    <dgm:cxn modelId="{9F2EAF01-FE1D-479B-9E6E-D17A0B544969}" type="presOf" srcId="{2C67AC27-D3B0-4383-870E-059C16F9E4C9}" destId="{7DB22E34-DFFC-4325-80C1-FC849209799F}" srcOrd="0" destOrd="0" presId="urn:microsoft.com/office/officeart/2008/layout/LinedList"/>
    <dgm:cxn modelId="{FCB0C404-C0C2-4D45-801E-3B734AC4432B}" srcId="{2AA2E012-3AE7-4C8C-B3C6-7FD8F85BE05A}" destId="{62A76A27-2638-4E7E-AC39-42D98C386062}" srcOrd="2" destOrd="0" parTransId="{A4BB37CA-2FA7-4820-B3B4-BF779DF9265B}" sibTransId="{D02D59A5-6F72-49AF-8A6F-C9C1C1F865DC}"/>
    <dgm:cxn modelId="{14B89E22-E9ED-4DFE-8750-4C848C12A08C}" type="presOf" srcId="{62872886-516D-41D0-A7D2-0FB98052A355}" destId="{BE8C86CA-BCE6-4556-B8CF-F25AC05C5CB0}" srcOrd="0" destOrd="0" presId="urn:microsoft.com/office/officeart/2008/layout/LinedList"/>
    <dgm:cxn modelId="{2655CC25-0375-4755-B630-F985FB9FF96F}" type="presOf" srcId="{DBE055B7-9DAA-4C8D-9EBE-4DDAFC4443BB}" destId="{5E2F9240-A643-411B-BD16-405C8C619415}" srcOrd="0" destOrd="0" presId="urn:microsoft.com/office/officeart/2008/layout/LinedList"/>
    <dgm:cxn modelId="{CEC8982D-F8D1-42B9-9B41-DBE2CBA84A56}" srcId="{2AA2E012-3AE7-4C8C-B3C6-7FD8F85BE05A}" destId="{D6474DB0-F295-4A3C-9B20-6732DD899430}" srcOrd="1" destOrd="0" parTransId="{46709963-D3AE-4C80-A063-18021867BBBB}" sibTransId="{C2937A80-34D1-43FB-B354-24370920B1D9}"/>
    <dgm:cxn modelId="{D75B042E-5C04-4148-BE9A-A6E08442FADE}" type="presOf" srcId="{21D3E063-CB8C-4603-9457-C90735F65D7B}" destId="{13430424-309C-485F-A37B-0968B7EA7788}" srcOrd="0" destOrd="0" presId="urn:microsoft.com/office/officeart/2008/layout/LinedList"/>
    <dgm:cxn modelId="{0CC7DB6C-D664-4B05-B4A1-A4728745518C}" type="presOf" srcId="{62A76A27-2638-4E7E-AC39-42D98C386062}" destId="{180A5318-7658-473B-9700-A5FDB1A76FCC}" srcOrd="0" destOrd="0" presId="urn:microsoft.com/office/officeart/2008/layout/LinedList"/>
    <dgm:cxn modelId="{91E5786D-A450-4436-BBDE-1717A59EABA7}" srcId="{DBE055B7-9DAA-4C8D-9EBE-4DDAFC4443BB}" destId="{A430A3CB-5211-4D83-B1D5-44E3A0EC741A}" srcOrd="0" destOrd="0" parTransId="{EBC8699D-85AF-42C2-ADB0-04428B028898}" sibTransId="{74545C4B-A7EC-42F6-8C73-79530EC6514A}"/>
    <dgm:cxn modelId="{AD854A77-32DC-48A1-9B39-2810AB82FAD1}" type="presOf" srcId="{A430A3CB-5211-4D83-B1D5-44E3A0EC741A}" destId="{073254AC-14E4-40A9-AFE5-E5A650B54BB5}" srcOrd="0" destOrd="0" presId="urn:microsoft.com/office/officeart/2008/layout/LinedList"/>
    <dgm:cxn modelId="{35F16286-BBF9-4AFA-A0E2-9A63C7137404}" srcId="{DBE055B7-9DAA-4C8D-9EBE-4DDAFC4443BB}" destId="{2AA2E012-3AE7-4C8C-B3C6-7FD8F85BE05A}" srcOrd="1" destOrd="0" parTransId="{11FB8C00-97AA-41F3-9601-6A4932ABBD9A}" sibTransId="{A827C488-BD31-4645-AEE0-099528BC5B16}"/>
    <dgm:cxn modelId="{77B4469A-71A2-44F4-B21D-7550267E9D39}" srcId="{A430A3CB-5211-4D83-B1D5-44E3A0EC741A}" destId="{2C67AC27-D3B0-4383-870E-059C16F9E4C9}" srcOrd="0" destOrd="0" parTransId="{996A375E-ADBE-40EC-BDAC-FA3D8E572A33}" sibTransId="{F88CB41C-41AD-4CF6-9203-11F3FEB5CE26}"/>
    <dgm:cxn modelId="{248015BF-A931-48CD-AC89-A0F4915F5BAB}" srcId="{21D3E063-CB8C-4603-9457-C90735F65D7B}" destId="{DBE055B7-9DAA-4C8D-9EBE-4DDAFC4443BB}" srcOrd="0" destOrd="0" parTransId="{530D786F-33B2-4824-BE79-7B958A7BF7C9}" sibTransId="{C2061B18-4256-4FA7-84BF-47B3B961184C}"/>
    <dgm:cxn modelId="{5BC58EC3-CCFB-4218-8D86-A3DB3F08B1B6}" type="presOf" srcId="{2AA2E012-3AE7-4C8C-B3C6-7FD8F85BE05A}" destId="{D9493688-7A0B-4C92-BE16-8008894701C7}" srcOrd="0" destOrd="0" presId="urn:microsoft.com/office/officeart/2008/layout/LinedList"/>
    <dgm:cxn modelId="{CA1C92E5-F30B-4FB8-973C-AB552641DE65}" srcId="{2AA2E012-3AE7-4C8C-B3C6-7FD8F85BE05A}" destId="{62872886-516D-41D0-A7D2-0FB98052A355}" srcOrd="0" destOrd="0" parTransId="{FFF02E0B-96DE-4F84-9BF8-8BB5FFFADB30}" sibTransId="{923BEBD6-F12D-4678-8485-AA806C0591FF}"/>
    <dgm:cxn modelId="{B60F2AE9-1170-4E76-9F5D-D489A6600C8E}" type="presOf" srcId="{D6474DB0-F295-4A3C-9B20-6732DD899430}" destId="{57D7F31D-FC77-4A35-A384-06F12AAAB3E1}" srcOrd="0" destOrd="0" presId="urn:microsoft.com/office/officeart/2008/layout/LinedList"/>
    <dgm:cxn modelId="{6A746E18-C0E0-4584-BAD4-C9E2C29D37C7}" type="presParOf" srcId="{13430424-309C-485F-A37B-0968B7EA7788}" destId="{3FC7B84D-29DD-40A3-AA35-AC1F1C1A296F}" srcOrd="0" destOrd="0" presId="urn:microsoft.com/office/officeart/2008/layout/LinedList"/>
    <dgm:cxn modelId="{C5B7E2D7-40C1-4D74-A067-B4F52320F649}" type="presParOf" srcId="{13430424-309C-485F-A37B-0968B7EA7788}" destId="{BB66E86A-84EA-4980-A901-283399A56FE2}" srcOrd="1" destOrd="0" presId="urn:microsoft.com/office/officeart/2008/layout/LinedList"/>
    <dgm:cxn modelId="{EFC14E76-0191-45BA-B560-73897BB82C32}" type="presParOf" srcId="{BB66E86A-84EA-4980-A901-283399A56FE2}" destId="{5E2F9240-A643-411B-BD16-405C8C619415}" srcOrd="0" destOrd="0" presId="urn:microsoft.com/office/officeart/2008/layout/LinedList"/>
    <dgm:cxn modelId="{C8BDE673-EDF5-40A1-AE5A-6C8535EC02C3}" type="presParOf" srcId="{BB66E86A-84EA-4980-A901-283399A56FE2}" destId="{D0FBE3D5-E18D-4CC1-ADD2-35AF4B7E286F}" srcOrd="1" destOrd="0" presId="urn:microsoft.com/office/officeart/2008/layout/LinedList"/>
    <dgm:cxn modelId="{5DBF3053-60AA-44D2-8730-D97EE2B387AC}" type="presParOf" srcId="{D0FBE3D5-E18D-4CC1-ADD2-35AF4B7E286F}" destId="{3082F4F1-BB72-45A8-AC52-FB67D3F9A0C3}" srcOrd="0" destOrd="0" presId="urn:microsoft.com/office/officeart/2008/layout/LinedList"/>
    <dgm:cxn modelId="{E27D3006-8BD6-4FB6-AAF5-E7508252A719}" type="presParOf" srcId="{D0FBE3D5-E18D-4CC1-ADD2-35AF4B7E286F}" destId="{AB30B405-A943-482E-8F54-C67E4C8138E3}" srcOrd="1" destOrd="0" presId="urn:microsoft.com/office/officeart/2008/layout/LinedList"/>
    <dgm:cxn modelId="{97DC6A5E-9D26-4E55-BA70-EAE8806DBE19}" type="presParOf" srcId="{AB30B405-A943-482E-8F54-C67E4C8138E3}" destId="{EA2AEAE9-B2B8-4852-B63B-60479A4F280B}" srcOrd="0" destOrd="0" presId="urn:microsoft.com/office/officeart/2008/layout/LinedList"/>
    <dgm:cxn modelId="{E88782E0-D0A8-4306-B196-B0DA62786C97}" type="presParOf" srcId="{AB30B405-A943-482E-8F54-C67E4C8138E3}" destId="{073254AC-14E4-40A9-AFE5-E5A650B54BB5}" srcOrd="1" destOrd="0" presId="urn:microsoft.com/office/officeart/2008/layout/LinedList"/>
    <dgm:cxn modelId="{FB3B2EC7-16A8-40B1-91D7-55842695CCC8}" type="presParOf" srcId="{AB30B405-A943-482E-8F54-C67E4C8138E3}" destId="{70972052-DB73-40B8-B5E6-9D6DD57E512A}" srcOrd="2" destOrd="0" presId="urn:microsoft.com/office/officeart/2008/layout/LinedList"/>
    <dgm:cxn modelId="{5D87F549-185F-4A5B-963A-FDBAE77DCC4C}" type="presParOf" srcId="{70972052-DB73-40B8-B5E6-9D6DD57E512A}" destId="{025B78B0-9FFB-4B01-A320-D974082A7621}" srcOrd="0" destOrd="0" presId="urn:microsoft.com/office/officeart/2008/layout/LinedList"/>
    <dgm:cxn modelId="{08893688-A67D-461B-A8CD-31859CF711DF}" type="presParOf" srcId="{025B78B0-9FFB-4B01-A320-D974082A7621}" destId="{ACC9B44F-EB7B-4AF7-8741-D9872EFDF7BA}" srcOrd="0" destOrd="0" presId="urn:microsoft.com/office/officeart/2008/layout/LinedList"/>
    <dgm:cxn modelId="{C68F3D3D-8E40-4C9F-BCB9-63BAC2090403}" type="presParOf" srcId="{025B78B0-9FFB-4B01-A320-D974082A7621}" destId="{7DB22E34-DFFC-4325-80C1-FC849209799F}" srcOrd="1" destOrd="0" presId="urn:microsoft.com/office/officeart/2008/layout/LinedList"/>
    <dgm:cxn modelId="{1A9C86DD-BF57-4FC6-94F3-29A0C8CAD043}" type="presParOf" srcId="{025B78B0-9FFB-4B01-A320-D974082A7621}" destId="{9985DB09-7F9E-41BB-AA1C-E2946D0F30C4}" srcOrd="2" destOrd="0" presId="urn:microsoft.com/office/officeart/2008/layout/LinedList"/>
    <dgm:cxn modelId="{3B36BFBD-2417-40B1-8E56-44631209B19B}" type="presParOf" srcId="{D0FBE3D5-E18D-4CC1-ADD2-35AF4B7E286F}" destId="{56AC54FF-E02E-480E-9247-1C0361D98166}" srcOrd="2" destOrd="0" presId="urn:microsoft.com/office/officeart/2008/layout/LinedList"/>
    <dgm:cxn modelId="{EF3A0BA2-CB06-4BBC-B3B9-76D7CA8D55DA}" type="presParOf" srcId="{D0FBE3D5-E18D-4CC1-ADD2-35AF4B7E286F}" destId="{DBD5AFD8-4BB1-4A1A-84FF-D1B8D63DFFDB}" srcOrd="3" destOrd="0" presId="urn:microsoft.com/office/officeart/2008/layout/LinedList"/>
    <dgm:cxn modelId="{FF5ADA32-04E8-421B-B88F-FECBF9FCC3B4}" type="presParOf" srcId="{D0FBE3D5-E18D-4CC1-ADD2-35AF4B7E286F}" destId="{4F8393F1-8AD6-4D9F-9471-5D1FA11F5815}" srcOrd="4" destOrd="0" presId="urn:microsoft.com/office/officeart/2008/layout/LinedList"/>
    <dgm:cxn modelId="{2EE67DD4-7CB5-40EB-9145-1C2ADE3439E8}" type="presParOf" srcId="{4F8393F1-8AD6-4D9F-9471-5D1FA11F5815}" destId="{E8C4D766-6813-42A9-9AA6-9C15B079DD5A}" srcOrd="0" destOrd="0" presId="urn:microsoft.com/office/officeart/2008/layout/LinedList"/>
    <dgm:cxn modelId="{989AF27B-715F-447A-8C77-0EC1464A679D}" type="presParOf" srcId="{4F8393F1-8AD6-4D9F-9471-5D1FA11F5815}" destId="{D9493688-7A0B-4C92-BE16-8008894701C7}" srcOrd="1" destOrd="0" presId="urn:microsoft.com/office/officeart/2008/layout/LinedList"/>
    <dgm:cxn modelId="{D08D2C59-7BEA-434A-BB69-2A25DF210CEC}" type="presParOf" srcId="{4F8393F1-8AD6-4D9F-9471-5D1FA11F5815}" destId="{279B83BD-0676-4105-BC19-7D9B93EA46EE}" srcOrd="2" destOrd="0" presId="urn:microsoft.com/office/officeart/2008/layout/LinedList"/>
    <dgm:cxn modelId="{A64B0237-257E-4842-AD18-59E2522D51B5}" type="presParOf" srcId="{279B83BD-0676-4105-BC19-7D9B93EA46EE}" destId="{3222D51C-564F-4729-AB7B-094187B42B3F}" srcOrd="0" destOrd="0" presId="urn:microsoft.com/office/officeart/2008/layout/LinedList"/>
    <dgm:cxn modelId="{CAFBBBD3-11F4-4C60-A3E3-01BC37ED3CD2}" type="presParOf" srcId="{3222D51C-564F-4729-AB7B-094187B42B3F}" destId="{6EE267F8-1BF8-4EF3-90EE-516F415E215C}" srcOrd="0" destOrd="0" presId="urn:microsoft.com/office/officeart/2008/layout/LinedList"/>
    <dgm:cxn modelId="{955F5919-51A6-4385-9D1E-249937899722}" type="presParOf" srcId="{3222D51C-564F-4729-AB7B-094187B42B3F}" destId="{BE8C86CA-BCE6-4556-B8CF-F25AC05C5CB0}" srcOrd="1" destOrd="0" presId="urn:microsoft.com/office/officeart/2008/layout/LinedList"/>
    <dgm:cxn modelId="{3509386C-61C1-4EE7-9C06-7D3460C6DA7A}" type="presParOf" srcId="{3222D51C-564F-4729-AB7B-094187B42B3F}" destId="{11315407-3AEB-46C5-8BB7-A376C2059A69}" srcOrd="2" destOrd="0" presId="urn:microsoft.com/office/officeart/2008/layout/LinedList"/>
    <dgm:cxn modelId="{557925FB-6A59-42A1-9802-6E86ABE2A6A1}" type="presParOf" srcId="{279B83BD-0676-4105-BC19-7D9B93EA46EE}" destId="{6696E196-2B2D-4507-A36C-70BEF328AD41}" srcOrd="1" destOrd="0" presId="urn:microsoft.com/office/officeart/2008/layout/LinedList"/>
    <dgm:cxn modelId="{EB75246F-7463-4340-B1EC-32F573598017}" type="presParOf" srcId="{279B83BD-0676-4105-BC19-7D9B93EA46EE}" destId="{6FA9C731-0BCD-46F4-A47A-A81FA6CFDE0A}" srcOrd="2" destOrd="0" presId="urn:microsoft.com/office/officeart/2008/layout/LinedList"/>
    <dgm:cxn modelId="{3E600FB3-371F-4606-9951-E66E29FF3F73}" type="presParOf" srcId="{6FA9C731-0BCD-46F4-A47A-A81FA6CFDE0A}" destId="{B0D5125A-2C2D-488B-A3AB-E976B5EB940B}" srcOrd="0" destOrd="0" presId="urn:microsoft.com/office/officeart/2008/layout/LinedList"/>
    <dgm:cxn modelId="{40E26118-BAF4-4303-84DD-9F0160071664}" type="presParOf" srcId="{6FA9C731-0BCD-46F4-A47A-A81FA6CFDE0A}" destId="{57D7F31D-FC77-4A35-A384-06F12AAAB3E1}" srcOrd="1" destOrd="0" presId="urn:microsoft.com/office/officeart/2008/layout/LinedList"/>
    <dgm:cxn modelId="{42173DD8-4369-4F42-AEDB-DCD04A062DD8}" type="presParOf" srcId="{6FA9C731-0BCD-46F4-A47A-A81FA6CFDE0A}" destId="{60CC87E3-AD91-42E2-83BF-0BEC1CF12830}" srcOrd="2" destOrd="0" presId="urn:microsoft.com/office/officeart/2008/layout/LinedList"/>
    <dgm:cxn modelId="{F0D5BAA0-F14C-4A9C-822B-2B7A2DEF3D73}" type="presParOf" srcId="{279B83BD-0676-4105-BC19-7D9B93EA46EE}" destId="{0A5349B9-567C-459A-A9D8-877F7A2AA93F}" srcOrd="3" destOrd="0" presId="urn:microsoft.com/office/officeart/2008/layout/LinedList"/>
    <dgm:cxn modelId="{9906DF4F-D18A-4440-89E0-59598DDF361F}" type="presParOf" srcId="{279B83BD-0676-4105-BC19-7D9B93EA46EE}" destId="{ABEAAF2C-6AED-4DAE-A522-5872DA1A67DC}" srcOrd="4" destOrd="0" presId="urn:microsoft.com/office/officeart/2008/layout/LinedList"/>
    <dgm:cxn modelId="{1DAF545E-F19E-4A93-8C25-527AEED1B297}" type="presParOf" srcId="{ABEAAF2C-6AED-4DAE-A522-5872DA1A67DC}" destId="{C2F25FA4-580F-439F-B825-B8247528F7E8}" srcOrd="0" destOrd="0" presId="urn:microsoft.com/office/officeart/2008/layout/LinedList"/>
    <dgm:cxn modelId="{DF8F8C8B-4263-42D6-8D7B-F9D93690FAE2}" type="presParOf" srcId="{ABEAAF2C-6AED-4DAE-A522-5872DA1A67DC}" destId="{180A5318-7658-473B-9700-A5FDB1A76FCC}" srcOrd="1" destOrd="0" presId="urn:microsoft.com/office/officeart/2008/layout/LinedList"/>
    <dgm:cxn modelId="{CCA30772-7482-403C-B2DF-A19F1A57B3F9}" type="presParOf" srcId="{ABEAAF2C-6AED-4DAE-A522-5872DA1A67DC}" destId="{6DF51DA5-F23C-4644-8B0A-FAA254C38236}" srcOrd="2" destOrd="0" presId="urn:microsoft.com/office/officeart/2008/layout/LinedList"/>
    <dgm:cxn modelId="{495D9874-EFEE-44C2-8A76-6272209A9ACC}" type="presParOf" srcId="{D0FBE3D5-E18D-4CC1-ADD2-35AF4B7E286F}" destId="{A93768FB-DE28-4509-8859-AEBAA6761E05}" srcOrd="5" destOrd="0" presId="urn:microsoft.com/office/officeart/2008/layout/LinedList"/>
    <dgm:cxn modelId="{6BB8F18D-2BE0-450A-8B30-9A687797A346}" type="presParOf" srcId="{D0FBE3D5-E18D-4CC1-ADD2-35AF4B7E286F}" destId="{88DF1045-8F91-4874-BB76-272007B29894}"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D6783-0B48-48C8-9B0F-241B2AF57EDB}">
      <dsp:nvSpPr>
        <dsp:cNvPr id="0" name=""/>
        <dsp:cNvSpPr/>
      </dsp:nvSpPr>
      <dsp:spPr>
        <a:xfrm>
          <a:off x="0" y="49419"/>
          <a:ext cx="7886700" cy="972000"/>
        </a:xfrm>
        <a:prstGeom prst="chevron">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a:t>Regardless of your practice area, you may have to face bankruptcy issues:</a:t>
          </a:r>
        </a:p>
      </dsp:txBody>
      <dsp:txXfrm>
        <a:off x="486000" y="49419"/>
        <a:ext cx="6914700" cy="972000"/>
      </dsp:txXfrm>
    </dsp:sp>
    <dsp:sp modelId="{5EE5B961-796D-495E-95CA-F78E6B1E6043}">
      <dsp:nvSpPr>
        <dsp:cNvPr id="0" name=""/>
        <dsp:cNvSpPr/>
      </dsp:nvSpPr>
      <dsp:spPr>
        <a:xfrm>
          <a:off x="0" y="1142919"/>
          <a:ext cx="6309360" cy="315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00100">
            <a:lnSpc>
              <a:spcPct val="90000"/>
            </a:lnSpc>
            <a:spcBef>
              <a:spcPct val="0"/>
            </a:spcBef>
            <a:spcAft>
              <a:spcPct val="15000"/>
            </a:spcAft>
            <a:buChar char="•"/>
          </a:pPr>
          <a:r>
            <a:rPr lang="en-US" sz="1800" b="1" kern="1200"/>
            <a:t>Litigation</a:t>
          </a:r>
          <a:r>
            <a:rPr lang="en-US" sz="1800" kern="1200"/>
            <a:t> – Significant monetary judgments obtained after years of litigation and an expensive trial may be eliminated by a bankruptcy filing.</a:t>
          </a:r>
        </a:p>
        <a:p>
          <a:pPr marL="171450" lvl="1" indent="-171450" algn="l" defTabSz="800100">
            <a:lnSpc>
              <a:spcPct val="90000"/>
            </a:lnSpc>
            <a:spcBef>
              <a:spcPct val="0"/>
            </a:spcBef>
            <a:spcAft>
              <a:spcPct val="15000"/>
            </a:spcAft>
            <a:buChar char="•"/>
          </a:pPr>
          <a:r>
            <a:rPr lang="en-US" sz="1800" b="1" kern="1200"/>
            <a:t>Business and Real Estate Transactions </a:t>
          </a:r>
          <a:r>
            <a:rPr lang="en-US" sz="1800" kern="1200"/>
            <a:t>– Bankruptcy often results in the modification of contractual rights (e.g., bankruptcy default and anti-assignment provisions, foreclosure sales, repossessions).</a:t>
          </a:r>
        </a:p>
        <a:p>
          <a:pPr marL="171450" lvl="1" indent="-171450" algn="l" defTabSz="800100">
            <a:lnSpc>
              <a:spcPct val="90000"/>
            </a:lnSpc>
            <a:spcBef>
              <a:spcPct val="0"/>
            </a:spcBef>
            <a:spcAft>
              <a:spcPct val="15000"/>
            </a:spcAft>
            <a:buChar char="•"/>
          </a:pPr>
          <a:r>
            <a:rPr lang="en-US" sz="1800" b="1" kern="1200"/>
            <a:t>Domestic Relations Proceedings</a:t>
          </a:r>
          <a:r>
            <a:rPr lang="en-US" sz="1800" kern="1200"/>
            <a:t> – Which court has jurisdiction to divide property of the bankruptcy estate?  Are marital obligations dischargeable (domestic support obligations vs. property divisions)?</a:t>
          </a:r>
        </a:p>
        <a:p>
          <a:pPr marL="171450" lvl="1" indent="-171450" algn="l" defTabSz="800100">
            <a:lnSpc>
              <a:spcPct val="90000"/>
            </a:lnSpc>
            <a:spcBef>
              <a:spcPct val="0"/>
            </a:spcBef>
            <a:spcAft>
              <a:spcPct val="15000"/>
            </a:spcAft>
            <a:buChar char="•"/>
          </a:pPr>
          <a:r>
            <a:rPr lang="en-US" sz="1800" b="1" kern="1200"/>
            <a:t>Government Taxes and Fines; Criminal Restitution </a:t>
          </a:r>
          <a:r>
            <a:rPr lang="en-US" sz="1800" kern="1200"/>
            <a:t>– Are these obligations dischargeable or modifiable in bankruptcy?</a:t>
          </a:r>
        </a:p>
      </dsp:txBody>
      <dsp:txXfrm>
        <a:off x="0" y="1142919"/>
        <a:ext cx="6309360" cy="3159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9F289F-AF8C-4846-8FF6-0B1176366146}">
      <dsp:nvSpPr>
        <dsp:cNvPr id="0" name=""/>
        <dsp:cNvSpPr/>
      </dsp:nvSpPr>
      <dsp:spPr>
        <a:xfrm>
          <a:off x="0" y="439693"/>
          <a:ext cx="7886700" cy="34965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12096" tIns="312420" rIns="612096" bIns="106680" numCol="1" spcCol="1270" anchor="t" anchorCtr="0">
          <a:noAutofit/>
        </a:bodyPr>
        <a:lstStyle/>
        <a:p>
          <a:pPr marL="114300" lvl="1" indent="-114300" algn="l" defTabSz="666750">
            <a:lnSpc>
              <a:spcPct val="90000"/>
            </a:lnSpc>
            <a:spcBef>
              <a:spcPct val="0"/>
            </a:spcBef>
            <a:spcAft>
              <a:spcPct val="15000"/>
            </a:spcAft>
            <a:buChar char="•"/>
          </a:pPr>
          <a:r>
            <a:rPr lang="en-US" sz="1500" b="1" kern="1200"/>
            <a:t>U.S. Constitution: </a:t>
          </a:r>
          <a:r>
            <a:rPr lang="en-US" sz="1500" kern="1200"/>
            <a:t> Congress authorized to enact </a:t>
          </a:r>
          <a:r>
            <a:rPr lang="ja-JP" sz="1500" kern="1200"/>
            <a:t>“</a:t>
          </a:r>
          <a:r>
            <a:rPr lang="en-US" sz="1500" kern="1200"/>
            <a:t>uniform Laws on the subject of Bankruptcies throughout the United States.</a:t>
          </a:r>
          <a:r>
            <a:rPr lang="ja-JP" sz="1500" kern="1200"/>
            <a:t>”</a:t>
          </a:r>
          <a:r>
            <a:rPr lang="en-US" sz="1500" kern="1200"/>
            <a:t>  </a:t>
          </a:r>
        </a:p>
        <a:p>
          <a:pPr marL="114300" lvl="1" indent="-114300" algn="l" defTabSz="666750">
            <a:lnSpc>
              <a:spcPct val="90000"/>
            </a:lnSpc>
            <a:spcBef>
              <a:spcPct val="0"/>
            </a:spcBef>
            <a:spcAft>
              <a:spcPct val="15000"/>
            </a:spcAft>
            <a:buChar char="•"/>
          </a:pPr>
          <a:r>
            <a:rPr lang="en-US" sz="1500" b="1" kern="1200"/>
            <a:t>1898</a:t>
          </a:r>
          <a:r>
            <a:rPr lang="en-US" sz="1500" kern="1200"/>
            <a:t>:  First permanent Bankruptcy Act.</a:t>
          </a:r>
        </a:p>
        <a:p>
          <a:pPr marL="114300" lvl="1" indent="-114300" algn="l" defTabSz="666750">
            <a:lnSpc>
              <a:spcPct val="90000"/>
            </a:lnSpc>
            <a:spcBef>
              <a:spcPct val="0"/>
            </a:spcBef>
            <a:spcAft>
              <a:spcPct val="15000"/>
            </a:spcAft>
            <a:buChar char="•"/>
          </a:pPr>
          <a:r>
            <a:rPr lang="en-US" sz="1500" b="1" kern="1200"/>
            <a:t>1978: </a:t>
          </a:r>
          <a:r>
            <a:rPr lang="en-US" sz="1500" kern="1200"/>
            <a:t> Bankruptcy Reform Act of 1978 enacted.</a:t>
          </a:r>
        </a:p>
        <a:p>
          <a:pPr marL="114300" lvl="1" indent="-114300" algn="l" defTabSz="666750">
            <a:lnSpc>
              <a:spcPct val="90000"/>
            </a:lnSpc>
            <a:spcBef>
              <a:spcPct val="0"/>
            </a:spcBef>
            <a:spcAft>
              <a:spcPct val="15000"/>
            </a:spcAft>
            <a:buChar char="•"/>
          </a:pPr>
          <a:r>
            <a:rPr lang="en-US" sz="1500" b="1" kern="1200"/>
            <a:t>1982:  </a:t>
          </a:r>
          <a:r>
            <a:rPr lang="en-US" sz="1500" kern="1200"/>
            <a:t>In </a:t>
          </a:r>
          <a:r>
            <a:rPr lang="en-US" sz="1500" i="1" kern="1200"/>
            <a:t>Marathon</a:t>
          </a:r>
          <a:r>
            <a:rPr lang="en-US" sz="1500" kern="1200"/>
            <a:t>, Supreme Court held that authority granted to bankruptcy judges under 1978 Act was unconstitutional.</a:t>
          </a:r>
        </a:p>
        <a:p>
          <a:pPr marL="114300" lvl="1" indent="-114300" algn="l" defTabSz="666750">
            <a:lnSpc>
              <a:spcPct val="90000"/>
            </a:lnSpc>
            <a:spcBef>
              <a:spcPct val="0"/>
            </a:spcBef>
            <a:spcAft>
              <a:spcPct val="15000"/>
            </a:spcAft>
            <a:buChar char="•"/>
          </a:pPr>
          <a:r>
            <a:rPr lang="en-US" sz="1500" b="1" kern="1200"/>
            <a:t>1984:  </a:t>
          </a:r>
          <a:r>
            <a:rPr lang="en-US" sz="1500" kern="1200"/>
            <a:t>Congress responded to </a:t>
          </a:r>
          <a:r>
            <a:rPr lang="en-US" sz="1500" i="1" kern="1200"/>
            <a:t>Marathon </a:t>
          </a:r>
          <a:r>
            <a:rPr lang="en-US" sz="1500" kern="1200"/>
            <a:t>by enacting Bankruptcy Amendments &amp; Federal Judgeship Act of 1984.</a:t>
          </a:r>
        </a:p>
        <a:p>
          <a:pPr marL="114300" lvl="1" indent="-114300" algn="l" defTabSz="666750">
            <a:lnSpc>
              <a:spcPct val="90000"/>
            </a:lnSpc>
            <a:spcBef>
              <a:spcPct val="0"/>
            </a:spcBef>
            <a:spcAft>
              <a:spcPct val="15000"/>
            </a:spcAft>
            <a:buChar char="•"/>
          </a:pPr>
          <a:r>
            <a:rPr lang="en-US" sz="1500" b="1" kern="1200"/>
            <a:t>2005:</a:t>
          </a:r>
          <a:r>
            <a:rPr lang="en-US" sz="1500" kern="1200"/>
            <a:t>  Bankruptcy Abuse Prevention and Consumer Protection Act enacted to prevent fraud and abuse in bankruptcy filings.</a:t>
          </a:r>
        </a:p>
        <a:p>
          <a:pPr marL="114300" lvl="1" indent="-114300" algn="l" defTabSz="666750">
            <a:lnSpc>
              <a:spcPct val="90000"/>
            </a:lnSpc>
            <a:spcBef>
              <a:spcPct val="0"/>
            </a:spcBef>
            <a:spcAft>
              <a:spcPct val="15000"/>
            </a:spcAft>
            <a:buChar char="•"/>
          </a:pPr>
          <a:r>
            <a:rPr lang="en-US" sz="1500" b="1" kern="1200"/>
            <a:t>2011:</a:t>
          </a:r>
          <a:r>
            <a:rPr lang="en-US" sz="1500" kern="1200"/>
            <a:t>  In </a:t>
          </a:r>
          <a:r>
            <a:rPr lang="en-US" sz="1500" i="1" kern="1200"/>
            <a:t>Stern v. Marshall</a:t>
          </a:r>
          <a:r>
            <a:rPr lang="en-US" sz="1500" kern="1200"/>
            <a:t>, Supreme Court limited authority of bankruptcy judges.</a:t>
          </a:r>
        </a:p>
        <a:p>
          <a:pPr marL="114300" lvl="1" indent="-114300" algn="l" defTabSz="666750">
            <a:lnSpc>
              <a:spcPct val="90000"/>
            </a:lnSpc>
            <a:spcBef>
              <a:spcPct val="0"/>
            </a:spcBef>
            <a:spcAft>
              <a:spcPct val="15000"/>
            </a:spcAft>
            <a:buChar char="•"/>
          </a:pPr>
          <a:r>
            <a:rPr lang="en-US" sz="1500" b="1" kern="1200"/>
            <a:t>2015</a:t>
          </a:r>
          <a:r>
            <a:rPr lang="en-US" sz="1500" kern="1200"/>
            <a:t>:  In </a:t>
          </a:r>
          <a:r>
            <a:rPr lang="en-US" sz="1500" i="1" kern="1200"/>
            <a:t>Wellness, </a:t>
          </a:r>
          <a:r>
            <a:rPr lang="en-US" sz="1500" kern="1200"/>
            <a:t>Supreme Court ruled a </a:t>
          </a:r>
          <a:r>
            <a:rPr lang="ja-JP" sz="1500" kern="1200"/>
            <a:t>“</a:t>
          </a:r>
          <a:r>
            <a:rPr lang="en-US" sz="1500" kern="1200"/>
            <a:t>knowing and voluntary</a:t>
          </a:r>
          <a:r>
            <a:rPr lang="ja-JP" sz="1500" kern="1200"/>
            <a:t>”</a:t>
          </a:r>
          <a:r>
            <a:rPr lang="en-US" sz="1500" kern="1200"/>
            <a:t> consent to bankruptcy court adjudication of </a:t>
          </a:r>
          <a:r>
            <a:rPr lang="en-US" sz="1500" i="1" kern="1200"/>
            <a:t>Stern </a:t>
          </a:r>
          <a:r>
            <a:rPr lang="en-US" sz="1500" kern="1200"/>
            <a:t>claim is permissible.</a:t>
          </a:r>
        </a:p>
      </dsp:txBody>
      <dsp:txXfrm>
        <a:off x="0" y="439693"/>
        <a:ext cx="7886700" cy="3496500"/>
      </dsp:txXfrm>
    </dsp:sp>
    <dsp:sp modelId="{BD6F7AAB-FCC9-49FF-96C8-766D138541B3}">
      <dsp:nvSpPr>
        <dsp:cNvPr id="0" name=""/>
        <dsp:cNvSpPr/>
      </dsp:nvSpPr>
      <dsp:spPr>
        <a:xfrm>
          <a:off x="394335" y="218293"/>
          <a:ext cx="5520690" cy="4428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666750">
            <a:lnSpc>
              <a:spcPct val="90000"/>
            </a:lnSpc>
            <a:spcBef>
              <a:spcPct val="0"/>
            </a:spcBef>
            <a:spcAft>
              <a:spcPct val="35000"/>
            </a:spcAft>
            <a:buNone/>
          </a:pPr>
          <a:r>
            <a:rPr lang="en-US" sz="1500" kern="1200"/>
            <a:t>U.S. bankruptcy law has evolved significantly over time:</a:t>
          </a:r>
        </a:p>
      </dsp:txBody>
      <dsp:txXfrm>
        <a:off x="415951" y="239909"/>
        <a:ext cx="5477458"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63780B-577F-4301-B624-3A141E025C85}">
      <dsp:nvSpPr>
        <dsp:cNvPr id="0" name=""/>
        <dsp:cNvSpPr/>
      </dsp:nvSpPr>
      <dsp:spPr>
        <a:xfrm>
          <a:off x="5765715" y="2501121"/>
          <a:ext cx="91440" cy="465686"/>
        </a:xfrm>
        <a:custGeom>
          <a:avLst/>
          <a:gdLst/>
          <a:ahLst/>
          <a:cxnLst/>
          <a:rect l="0" t="0" r="0" b="0"/>
          <a:pathLst>
            <a:path>
              <a:moveTo>
                <a:pt x="45720" y="0"/>
              </a:moveTo>
              <a:lnTo>
                <a:pt x="45720" y="465686"/>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29E84D-4716-4EAB-B8AC-DAF2334F957C}">
      <dsp:nvSpPr>
        <dsp:cNvPr id="0" name=""/>
        <dsp:cNvSpPr/>
      </dsp:nvSpPr>
      <dsp:spPr>
        <a:xfrm>
          <a:off x="4343653" y="1018662"/>
          <a:ext cx="1467781" cy="465686"/>
        </a:xfrm>
        <a:custGeom>
          <a:avLst/>
          <a:gdLst/>
          <a:ahLst/>
          <a:cxnLst/>
          <a:rect l="0" t="0" r="0" b="0"/>
          <a:pathLst>
            <a:path>
              <a:moveTo>
                <a:pt x="0" y="0"/>
              </a:moveTo>
              <a:lnTo>
                <a:pt x="0" y="317352"/>
              </a:lnTo>
              <a:lnTo>
                <a:pt x="1467781" y="317352"/>
              </a:lnTo>
              <a:lnTo>
                <a:pt x="1467781" y="46568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1A04C9-1280-44E1-A544-2CDED6B72CAD}">
      <dsp:nvSpPr>
        <dsp:cNvPr id="0" name=""/>
        <dsp:cNvSpPr/>
      </dsp:nvSpPr>
      <dsp:spPr>
        <a:xfrm>
          <a:off x="2875872" y="2501121"/>
          <a:ext cx="978520" cy="465686"/>
        </a:xfrm>
        <a:custGeom>
          <a:avLst/>
          <a:gdLst/>
          <a:ahLst/>
          <a:cxnLst/>
          <a:rect l="0" t="0" r="0" b="0"/>
          <a:pathLst>
            <a:path>
              <a:moveTo>
                <a:pt x="0" y="0"/>
              </a:moveTo>
              <a:lnTo>
                <a:pt x="0" y="317352"/>
              </a:lnTo>
              <a:lnTo>
                <a:pt x="978520" y="317352"/>
              </a:lnTo>
              <a:lnTo>
                <a:pt x="978520" y="465686"/>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79FAF1-8D79-40ED-BC1D-DF6413CAE55E}">
      <dsp:nvSpPr>
        <dsp:cNvPr id="0" name=""/>
        <dsp:cNvSpPr/>
      </dsp:nvSpPr>
      <dsp:spPr>
        <a:xfrm>
          <a:off x="1897352" y="2501121"/>
          <a:ext cx="978520" cy="465686"/>
        </a:xfrm>
        <a:custGeom>
          <a:avLst/>
          <a:gdLst/>
          <a:ahLst/>
          <a:cxnLst/>
          <a:rect l="0" t="0" r="0" b="0"/>
          <a:pathLst>
            <a:path>
              <a:moveTo>
                <a:pt x="978520" y="0"/>
              </a:moveTo>
              <a:lnTo>
                <a:pt x="978520" y="317352"/>
              </a:lnTo>
              <a:lnTo>
                <a:pt x="0" y="317352"/>
              </a:lnTo>
              <a:lnTo>
                <a:pt x="0" y="465686"/>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66ACA6-F84F-4DC8-BB58-73E285528050}">
      <dsp:nvSpPr>
        <dsp:cNvPr id="0" name=""/>
        <dsp:cNvSpPr/>
      </dsp:nvSpPr>
      <dsp:spPr>
        <a:xfrm>
          <a:off x="2875872" y="1018662"/>
          <a:ext cx="1467781" cy="465686"/>
        </a:xfrm>
        <a:custGeom>
          <a:avLst/>
          <a:gdLst/>
          <a:ahLst/>
          <a:cxnLst/>
          <a:rect l="0" t="0" r="0" b="0"/>
          <a:pathLst>
            <a:path>
              <a:moveTo>
                <a:pt x="1467781" y="0"/>
              </a:moveTo>
              <a:lnTo>
                <a:pt x="1467781" y="317352"/>
              </a:lnTo>
              <a:lnTo>
                <a:pt x="0" y="317352"/>
              </a:lnTo>
              <a:lnTo>
                <a:pt x="0" y="46568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763037-E19D-4869-A37C-AB69F6925212}">
      <dsp:nvSpPr>
        <dsp:cNvPr id="0" name=""/>
        <dsp:cNvSpPr/>
      </dsp:nvSpPr>
      <dsp:spPr>
        <a:xfrm>
          <a:off x="3543046" y="1890"/>
          <a:ext cx="1601215" cy="101677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F8C044E-DB9B-4F64-A6D8-37D704469272}">
      <dsp:nvSpPr>
        <dsp:cNvPr id="0" name=""/>
        <dsp:cNvSpPr/>
      </dsp:nvSpPr>
      <dsp:spPr>
        <a:xfrm>
          <a:off x="3720958" y="170907"/>
          <a:ext cx="1601215" cy="1016772"/>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Litigation in a bankruptcy case is handled according to its classification as an adversary proceeding or a contested matter.</a:t>
          </a:r>
        </a:p>
      </dsp:txBody>
      <dsp:txXfrm>
        <a:off x="3750738" y="200687"/>
        <a:ext cx="1541655" cy="957212"/>
      </dsp:txXfrm>
    </dsp:sp>
    <dsp:sp modelId="{F86B784A-1AAF-4A51-ACFF-EB7194B7AA5D}">
      <dsp:nvSpPr>
        <dsp:cNvPr id="0" name=""/>
        <dsp:cNvSpPr/>
      </dsp:nvSpPr>
      <dsp:spPr>
        <a:xfrm>
          <a:off x="2075264" y="1484349"/>
          <a:ext cx="1601215" cy="101677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18A3CA5-A59F-40FB-815B-305423773FE8}">
      <dsp:nvSpPr>
        <dsp:cNvPr id="0" name=""/>
        <dsp:cNvSpPr/>
      </dsp:nvSpPr>
      <dsp:spPr>
        <a:xfrm>
          <a:off x="2253177" y="1653366"/>
          <a:ext cx="1601215" cy="1016772"/>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Adversary Proceedings (APs):  </a:t>
          </a:r>
          <a:r>
            <a:rPr lang="en-US" sz="800" kern="1200"/>
            <a:t>A full-blown lawsuit, subject to bankruptcy rules, in respect of “heavy-duty” interests at stake in a bankruptcy proceeding.</a:t>
          </a:r>
        </a:p>
      </dsp:txBody>
      <dsp:txXfrm>
        <a:off x="2282957" y="1683146"/>
        <a:ext cx="1541655" cy="957212"/>
      </dsp:txXfrm>
    </dsp:sp>
    <dsp:sp modelId="{8C13B7FA-DAC0-4526-8392-A3AAD2752B23}">
      <dsp:nvSpPr>
        <dsp:cNvPr id="0" name=""/>
        <dsp:cNvSpPr/>
      </dsp:nvSpPr>
      <dsp:spPr>
        <a:xfrm>
          <a:off x="1096744" y="2966808"/>
          <a:ext cx="1601215" cy="101677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B0C27B0-B286-46B8-A123-4690F4571CEA}">
      <dsp:nvSpPr>
        <dsp:cNvPr id="0" name=""/>
        <dsp:cNvSpPr/>
      </dsp:nvSpPr>
      <dsp:spPr>
        <a:xfrm>
          <a:off x="1274657" y="3135825"/>
          <a:ext cx="1601215" cy="1016772"/>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Fed. R. Bankr. P. 7001 lists all causes of action that must be brought as APs.</a:t>
          </a:r>
        </a:p>
      </dsp:txBody>
      <dsp:txXfrm>
        <a:off x="1304437" y="3165605"/>
        <a:ext cx="1541655" cy="957212"/>
      </dsp:txXfrm>
    </dsp:sp>
    <dsp:sp modelId="{EB44841F-21FB-4AA9-9599-A25165C7C69C}">
      <dsp:nvSpPr>
        <dsp:cNvPr id="0" name=""/>
        <dsp:cNvSpPr/>
      </dsp:nvSpPr>
      <dsp:spPr>
        <a:xfrm>
          <a:off x="3053785" y="2966808"/>
          <a:ext cx="1601215" cy="101677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7F4476CE-7548-4D86-BC09-89DABBBE5DCA}">
      <dsp:nvSpPr>
        <dsp:cNvPr id="0" name=""/>
        <dsp:cNvSpPr/>
      </dsp:nvSpPr>
      <dsp:spPr>
        <a:xfrm>
          <a:off x="3231698" y="3135825"/>
          <a:ext cx="1601215" cy="1016772"/>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The remainder of the 7000 rules govern APs.  </a:t>
          </a:r>
        </a:p>
      </dsp:txBody>
      <dsp:txXfrm>
        <a:off x="3261478" y="3165605"/>
        <a:ext cx="1541655" cy="957212"/>
      </dsp:txXfrm>
    </dsp:sp>
    <dsp:sp modelId="{621D3851-5F7E-4242-B99D-BA6E20F075E3}">
      <dsp:nvSpPr>
        <dsp:cNvPr id="0" name=""/>
        <dsp:cNvSpPr/>
      </dsp:nvSpPr>
      <dsp:spPr>
        <a:xfrm>
          <a:off x="5010827" y="1484349"/>
          <a:ext cx="1601215" cy="101677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ABA9BDC-E6B3-4032-B971-32294902C61E}">
      <dsp:nvSpPr>
        <dsp:cNvPr id="0" name=""/>
        <dsp:cNvSpPr/>
      </dsp:nvSpPr>
      <dsp:spPr>
        <a:xfrm>
          <a:off x="5188740" y="1653366"/>
          <a:ext cx="1601215" cy="1016772"/>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Contested Matters:  </a:t>
          </a:r>
          <a:r>
            <a:rPr lang="en-US" sz="800" kern="1200"/>
            <a:t>Generally, any dispute that is not an AP; typically involves more limited issues, which are resolved through a hearing, rather than a trial. A hearing on a contested matter may be evidentiary.</a:t>
          </a:r>
        </a:p>
      </dsp:txBody>
      <dsp:txXfrm>
        <a:off x="5218520" y="1683146"/>
        <a:ext cx="1541655" cy="957212"/>
      </dsp:txXfrm>
    </dsp:sp>
    <dsp:sp modelId="{35B3B159-9AD6-4D6D-A50E-252BEAE371C4}">
      <dsp:nvSpPr>
        <dsp:cNvPr id="0" name=""/>
        <dsp:cNvSpPr/>
      </dsp:nvSpPr>
      <dsp:spPr>
        <a:xfrm>
          <a:off x="5010827" y="2966808"/>
          <a:ext cx="1601215" cy="101677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B2A3074-D406-4F21-8DC9-AB86F586F63F}">
      <dsp:nvSpPr>
        <dsp:cNvPr id="0" name=""/>
        <dsp:cNvSpPr/>
      </dsp:nvSpPr>
      <dsp:spPr>
        <a:xfrm>
          <a:off x="5188740" y="3135825"/>
          <a:ext cx="1601215" cy="1016772"/>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Governed by Fed R. Bankr. P. 9014, which sets forth procedures akin to motions practice in civil litigation.</a:t>
          </a:r>
        </a:p>
      </dsp:txBody>
      <dsp:txXfrm>
        <a:off x="5218520" y="3165605"/>
        <a:ext cx="1541655" cy="9572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C4BDF-8C05-4281-A17B-8A8DC8D6CBD3}">
      <dsp:nvSpPr>
        <dsp:cNvPr id="0" name=""/>
        <dsp:cNvSpPr/>
      </dsp:nvSpPr>
      <dsp:spPr>
        <a:xfrm>
          <a:off x="522" y="1636349"/>
          <a:ext cx="4279627" cy="8830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u="sng" kern="1200"/>
            <a:t>Note</a:t>
          </a:r>
          <a:r>
            <a:rPr lang="en-US" sz="1500" kern="1200"/>
            <a:t>:  Individuals are also eligible for relief under Chapter 11.  However, the vast majority of individual cases are filed under Chapter 7 or Chapter 13.</a:t>
          </a:r>
        </a:p>
      </dsp:txBody>
      <dsp:txXfrm>
        <a:off x="522" y="1636349"/>
        <a:ext cx="4279627" cy="8830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B1D5C-6413-47C1-A67E-17F5B768F70E}">
      <dsp:nvSpPr>
        <dsp:cNvPr id="0" name=""/>
        <dsp:cNvSpPr/>
      </dsp:nvSpPr>
      <dsp:spPr>
        <a:xfrm>
          <a:off x="470177" y="793315"/>
          <a:ext cx="3949493" cy="3949493"/>
        </a:xfrm>
        <a:prstGeom prst="pie">
          <a:avLst>
            <a:gd name="adj1" fmla="val 16200000"/>
            <a:gd name="adj2" fmla="val 540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t" anchorCtr="0">
          <a:noAutofit/>
        </a:bodyPr>
        <a:lstStyle/>
        <a:p>
          <a:pPr marL="0" lvl="0" indent="0" algn="l" defTabSz="711200">
            <a:lnSpc>
              <a:spcPct val="90000"/>
            </a:lnSpc>
            <a:spcBef>
              <a:spcPct val="0"/>
            </a:spcBef>
            <a:spcAft>
              <a:spcPct val="35000"/>
            </a:spcAft>
            <a:buNone/>
          </a:pPr>
          <a:r>
            <a:rPr lang="en-US" sz="1600" kern="1200"/>
            <a:t>Bankruptcy proceedings are divided into </a:t>
          </a:r>
          <a:r>
            <a:rPr lang="en-US" sz="1600" b="1" kern="1200"/>
            <a:t>“core”</a:t>
          </a:r>
          <a:r>
            <a:rPr lang="en-US" sz="1600" kern="1200"/>
            <a:t> and </a:t>
          </a:r>
          <a:r>
            <a:rPr lang="en-US" sz="1600" b="1" kern="1200"/>
            <a:t>“non-core”</a:t>
          </a:r>
          <a:r>
            <a:rPr lang="en-US" sz="1600" kern="1200"/>
            <a:t> proceedings. </a:t>
          </a:r>
        </a:p>
        <a:p>
          <a:pPr marL="114300" lvl="1" indent="-114300" algn="l" defTabSz="533400">
            <a:lnSpc>
              <a:spcPct val="90000"/>
            </a:lnSpc>
            <a:spcBef>
              <a:spcPct val="0"/>
            </a:spcBef>
            <a:spcAft>
              <a:spcPct val="15000"/>
            </a:spcAft>
            <a:buChar char="•"/>
          </a:pPr>
          <a:r>
            <a:rPr lang="en-US" sz="1200" i="1" kern="1200"/>
            <a:t>See</a:t>
          </a:r>
          <a:r>
            <a:rPr lang="en-US" sz="1200" kern="1200"/>
            <a:t> 28 U.S.C. § 157.</a:t>
          </a:r>
        </a:p>
      </dsp:txBody>
      <dsp:txXfrm>
        <a:off x="2628293" y="1827706"/>
        <a:ext cx="1410533" cy="1880711"/>
      </dsp:txXfrm>
    </dsp:sp>
    <dsp:sp modelId="{5F09BB0C-7116-477E-881F-493EA89ACC14}">
      <dsp:nvSpPr>
        <dsp:cNvPr id="0" name=""/>
        <dsp:cNvSpPr/>
      </dsp:nvSpPr>
      <dsp:spPr>
        <a:xfrm>
          <a:off x="282106" y="793315"/>
          <a:ext cx="3949493" cy="3949493"/>
        </a:xfrm>
        <a:prstGeom prst="pie">
          <a:avLst>
            <a:gd name="adj1" fmla="val 5400000"/>
            <a:gd name="adj2" fmla="val 1620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t" anchorCtr="0">
          <a:noAutofit/>
        </a:bodyPr>
        <a:lstStyle/>
        <a:p>
          <a:pPr marL="0" lvl="0" indent="0" algn="l" defTabSz="488950">
            <a:lnSpc>
              <a:spcPct val="90000"/>
            </a:lnSpc>
            <a:spcBef>
              <a:spcPct val="0"/>
            </a:spcBef>
            <a:spcAft>
              <a:spcPct val="35000"/>
            </a:spcAft>
            <a:buNone/>
          </a:pPr>
          <a:r>
            <a:rPr lang="en-US" sz="1100" kern="1200" dirty="0"/>
            <a:t>Congress gave bankruptcy judges the authority: </a:t>
          </a:r>
        </a:p>
        <a:p>
          <a:pPr marL="57150" lvl="1" indent="-57150" algn="l" defTabSz="488950">
            <a:lnSpc>
              <a:spcPct val="90000"/>
            </a:lnSpc>
            <a:spcBef>
              <a:spcPct val="0"/>
            </a:spcBef>
            <a:spcAft>
              <a:spcPct val="15000"/>
            </a:spcAft>
            <a:buChar char="•"/>
          </a:pPr>
          <a:r>
            <a:rPr lang="en-US" sz="1100" kern="1200" dirty="0"/>
            <a:t>to decide core proceedings, </a:t>
          </a:r>
        </a:p>
        <a:p>
          <a:pPr marL="57150" lvl="1" indent="-57150" algn="l" defTabSz="488950">
            <a:lnSpc>
              <a:spcPct val="90000"/>
            </a:lnSpc>
            <a:spcBef>
              <a:spcPct val="0"/>
            </a:spcBef>
            <a:spcAft>
              <a:spcPct val="15000"/>
            </a:spcAft>
            <a:buChar char="•"/>
          </a:pPr>
          <a:r>
            <a:rPr lang="en-US" sz="1100" kern="1200" dirty="0"/>
            <a:t>to hear and recommend the disposition of non-core proceedings, and </a:t>
          </a:r>
        </a:p>
        <a:p>
          <a:pPr marL="57150" lvl="1" indent="-57150" algn="l" defTabSz="488950">
            <a:lnSpc>
              <a:spcPct val="90000"/>
            </a:lnSpc>
            <a:spcBef>
              <a:spcPct val="0"/>
            </a:spcBef>
            <a:spcAft>
              <a:spcPct val="15000"/>
            </a:spcAft>
            <a:buChar char="•"/>
          </a:pPr>
          <a:r>
            <a:rPr lang="en-US" sz="1100" kern="1200" dirty="0"/>
            <a:t>to decide non-core proceedings with litigant consent.</a:t>
          </a:r>
        </a:p>
      </dsp:txBody>
      <dsp:txXfrm>
        <a:off x="662950" y="1827706"/>
        <a:ext cx="1410533" cy="1880711"/>
      </dsp:txXfrm>
    </dsp:sp>
    <dsp:sp modelId="{A205D0FA-81D0-47F3-B8D7-150B1767D496}">
      <dsp:nvSpPr>
        <dsp:cNvPr id="0" name=""/>
        <dsp:cNvSpPr/>
      </dsp:nvSpPr>
      <dsp:spPr>
        <a:xfrm>
          <a:off x="225685" y="548823"/>
          <a:ext cx="4438478" cy="4438478"/>
        </a:xfrm>
        <a:prstGeom prst="circularArrow">
          <a:avLst>
            <a:gd name="adj1" fmla="val 5085"/>
            <a:gd name="adj2" fmla="val 327528"/>
            <a:gd name="adj3" fmla="val 5072472"/>
            <a:gd name="adj4" fmla="val 16200000"/>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047F7B-BC27-42BF-B42F-07E2E27E45D8}">
      <dsp:nvSpPr>
        <dsp:cNvPr id="0" name=""/>
        <dsp:cNvSpPr/>
      </dsp:nvSpPr>
      <dsp:spPr>
        <a:xfrm>
          <a:off x="37614" y="548823"/>
          <a:ext cx="4438478" cy="4438478"/>
        </a:xfrm>
        <a:prstGeom prst="circularArrow">
          <a:avLst>
            <a:gd name="adj1" fmla="val 5085"/>
            <a:gd name="adj2" fmla="val 327528"/>
            <a:gd name="adj3" fmla="val 15872472"/>
            <a:gd name="adj4" fmla="val 5400000"/>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C7B84D-29DD-40A3-AA35-AC1F1C1A296F}">
      <dsp:nvSpPr>
        <dsp:cNvPr id="0" name=""/>
        <dsp:cNvSpPr/>
      </dsp:nvSpPr>
      <dsp:spPr>
        <a:xfrm>
          <a:off x="0" y="0"/>
          <a:ext cx="4701779" cy="0"/>
        </a:xfrm>
        <a:prstGeom prst="lin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5E2F9240-A643-411B-BD16-405C8C619415}">
      <dsp:nvSpPr>
        <dsp:cNvPr id="0" name=""/>
        <dsp:cNvSpPr/>
      </dsp:nvSpPr>
      <dsp:spPr>
        <a:xfrm>
          <a:off x="0" y="0"/>
          <a:ext cx="940355" cy="5572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Bankruptcy judges may:</a:t>
          </a:r>
        </a:p>
      </dsp:txBody>
      <dsp:txXfrm>
        <a:off x="0" y="0"/>
        <a:ext cx="940355" cy="5572125"/>
      </dsp:txXfrm>
    </dsp:sp>
    <dsp:sp modelId="{073254AC-14E4-40A9-AFE5-E5A650B54BB5}">
      <dsp:nvSpPr>
        <dsp:cNvPr id="0" name=""/>
        <dsp:cNvSpPr/>
      </dsp:nvSpPr>
      <dsp:spPr>
        <a:xfrm>
          <a:off x="1010882" y="129508"/>
          <a:ext cx="1810184" cy="2590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u="sng" kern="1200"/>
            <a:t>Decide</a:t>
          </a:r>
          <a:r>
            <a:rPr lang="en-US" sz="2400" kern="1200"/>
            <a:t> “</a:t>
          </a:r>
          <a:r>
            <a:rPr lang="en-US" sz="2400" b="1" kern="1200"/>
            <a:t>core</a:t>
          </a:r>
          <a:r>
            <a:rPr lang="en-US" sz="2400" kern="1200"/>
            <a:t>” proceedings.</a:t>
          </a:r>
        </a:p>
      </dsp:txBody>
      <dsp:txXfrm>
        <a:off x="1010882" y="129508"/>
        <a:ext cx="1810184" cy="2590167"/>
      </dsp:txXfrm>
    </dsp:sp>
    <dsp:sp modelId="{7DB22E34-DFFC-4325-80C1-FC849209799F}">
      <dsp:nvSpPr>
        <dsp:cNvPr id="0" name=""/>
        <dsp:cNvSpPr/>
      </dsp:nvSpPr>
      <dsp:spPr>
        <a:xfrm>
          <a:off x="2891594" y="129508"/>
          <a:ext cx="1810184" cy="2590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en-US" sz="800" kern="1200" dirty="0"/>
            <a:t>“</a:t>
          </a:r>
          <a:r>
            <a:rPr lang="en-US" sz="1100" kern="1200" dirty="0"/>
            <a:t>Core” proceedings “arising in” or “arising under” the Bankruptcy Code.  In general, they relate to a function essential to the administration of the bankruptcy case.  28 U.S.C. § 157(b)(2) contains a non-exclusive list of “core” proceedings</a:t>
          </a:r>
          <a:r>
            <a:rPr lang="en-US" sz="800" kern="1200" dirty="0"/>
            <a:t>.</a:t>
          </a:r>
        </a:p>
      </dsp:txBody>
      <dsp:txXfrm>
        <a:off x="2891594" y="129508"/>
        <a:ext cx="1810184" cy="2590167"/>
      </dsp:txXfrm>
    </dsp:sp>
    <dsp:sp modelId="{56AC54FF-E02E-480E-9247-1C0361D98166}">
      <dsp:nvSpPr>
        <dsp:cNvPr id="0" name=""/>
        <dsp:cNvSpPr/>
      </dsp:nvSpPr>
      <dsp:spPr>
        <a:xfrm>
          <a:off x="940355" y="2719675"/>
          <a:ext cx="3761423" cy="0"/>
        </a:xfrm>
        <a:prstGeom prst="lin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D9493688-7A0B-4C92-BE16-8008894701C7}">
      <dsp:nvSpPr>
        <dsp:cNvPr id="0" name=""/>
        <dsp:cNvSpPr/>
      </dsp:nvSpPr>
      <dsp:spPr>
        <a:xfrm>
          <a:off x="1010882" y="2849184"/>
          <a:ext cx="1810184" cy="2590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u="sng" kern="1200"/>
            <a:t>Hear</a:t>
          </a:r>
          <a:r>
            <a:rPr lang="en-US" sz="2400" kern="1200"/>
            <a:t> “</a:t>
          </a:r>
          <a:r>
            <a:rPr lang="en-US" sz="2400" b="1" kern="1200"/>
            <a:t>non-core</a:t>
          </a:r>
          <a:r>
            <a:rPr lang="en-US" sz="2400" kern="1200"/>
            <a:t>” proceedings.</a:t>
          </a:r>
        </a:p>
      </dsp:txBody>
      <dsp:txXfrm>
        <a:off x="1010882" y="2849184"/>
        <a:ext cx="1810184" cy="2590167"/>
      </dsp:txXfrm>
    </dsp:sp>
    <dsp:sp modelId="{BE8C86CA-BCE6-4556-B8CF-F25AC05C5CB0}">
      <dsp:nvSpPr>
        <dsp:cNvPr id="0" name=""/>
        <dsp:cNvSpPr/>
      </dsp:nvSpPr>
      <dsp:spPr>
        <a:xfrm>
          <a:off x="2891594" y="2849184"/>
          <a:ext cx="1810184" cy="862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en-US" sz="800" kern="1200" dirty="0"/>
            <a:t>“Non-core” proceedings—those “related to” the bankruptcy—involve controversies that do not depend on the bankruptcy laws for their existence and could proceed in another court even in the absence of bankruptcy.</a:t>
          </a:r>
        </a:p>
      </dsp:txBody>
      <dsp:txXfrm>
        <a:off x="2891594" y="2849184"/>
        <a:ext cx="1810184" cy="862546"/>
      </dsp:txXfrm>
    </dsp:sp>
    <dsp:sp modelId="{6696E196-2B2D-4507-A36C-70BEF328AD41}">
      <dsp:nvSpPr>
        <dsp:cNvPr id="0" name=""/>
        <dsp:cNvSpPr/>
      </dsp:nvSpPr>
      <dsp:spPr>
        <a:xfrm>
          <a:off x="2821067" y="3711730"/>
          <a:ext cx="1810184" cy="0"/>
        </a:xfrm>
        <a:prstGeom prst="lin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57D7F31D-FC77-4A35-A384-06F12AAAB3E1}">
      <dsp:nvSpPr>
        <dsp:cNvPr id="0" name=""/>
        <dsp:cNvSpPr/>
      </dsp:nvSpPr>
      <dsp:spPr>
        <a:xfrm>
          <a:off x="2891594" y="3711730"/>
          <a:ext cx="1810184" cy="862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a:t>Bankruptcy judges may decide a “non-core” proceeding with the parties’ </a:t>
          </a:r>
          <a:r>
            <a:rPr lang="en-US" sz="900" b="1" kern="1200"/>
            <a:t>consent </a:t>
          </a:r>
          <a:r>
            <a:rPr lang="en-US" sz="900" kern="1200"/>
            <a:t>pursuant to 28 U.S.C. § 157(c)(2), which is similar to § 636(c) of the </a:t>
          </a:r>
          <a:r>
            <a:rPr lang="en-US" sz="900" b="1" kern="1200"/>
            <a:t>Magistrates Act</a:t>
          </a:r>
          <a:endParaRPr lang="en-US" sz="900" kern="1200"/>
        </a:p>
      </dsp:txBody>
      <dsp:txXfrm>
        <a:off x="2891594" y="3711730"/>
        <a:ext cx="1810184" cy="862546"/>
      </dsp:txXfrm>
    </dsp:sp>
    <dsp:sp modelId="{0A5349B9-567C-459A-A9D8-877F7A2AA93F}">
      <dsp:nvSpPr>
        <dsp:cNvPr id="0" name=""/>
        <dsp:cNvSpPr/>
      </dsp:nvSpPr>
      <dsp:spPr>
        <a:xfrm>
          <a:off x="2821067" y="4574276"/>
          <a:ext cx="1810184" cy="0"/>
        </a:xfrm>
        <a:prstGeom prst="lin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180A5318-7658-473B-9700-A5FDB1A76FCC}">
      <dsp:nvSpPr>
        <dsp:cNvPr id="0" name=""/>
        <dsp:cNvSpPr/>
      </dsp:nvSpPr>
      <dsp:spPr>
        <a:xfrm>
          <a:off x="2891594" y="4574276"/>
          <a:ext cx="1810184" cy="862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kern="1200"/>
            <a:t>Absent consent of all parties to the proceeding, the bankruptcy judge may hear the proceeding and submit </a:t>
          </a:r>
          <a:r>
            <a:rPr lang="en-US" sz="900" b="1" kern="1200"/>
            <a:t>proposed findings of facts and conclusions of law </a:t>
          </a:r>
          <a:r>
            <a:rPr lang="en-US" sz="900" kern="1200"/>
            <a:t>to the district court for entry of final judgment.</a:t>
          </a:r>
        </a:p>
      </dsp:txBody>
      <dsp:txXfrm>
        <a:off x="2891594" y="4574276"/>
        <a:ext cx="1810184" cy="862546"/>
      </dsp:txXfrm>
    </dsp:sp>
    <dsp:sp modelId="{A93768FB-DE28-4509-8859-AEBAA6761E05}">
      <dsp:nvSpPr>
        <dsp:cNvPr id="0" name=""/>
        <dsp:cNvSpPr/>
      </dsp:nvSpPr>
      <dsp:spPr>
        <a:xfrm>
          <a:off x="940355" y="5439351"/>
          <a:ext cx="3761423" cy="0"/>
        </a:xfrm>
        <a:prstGeom prst="lin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13763" cy="465773"/>
          </a:xfrm>
          <a:prstGeom prst="rect">
            <a:avLst/>
          </a:prstGeom>
        </p:spPr>
        <p:txBody>
          <a:bodyPr vert="horz" lIns="91915" tIns="45958" rIns="91915" bIns="45958" rtlCol="0"/>
          <a:lstStyle>
            <a:lvl1pPr algn="l">
              <a:defRPr sz="1200">
                <a:latin typeface="Calibri" charset="0"/>
                <a:ea typeface="ＭＳ Ｐゴシック" charset="0"/>
                <a:cs typeface="Arial" charset="0"/>
              </a:defRPr>
            </a:lvl1pPr>
          </a:lstStyle>
          <a:p>
            <a:pPr>
              <a:defRPr/>
            </a:pPr>
            <a:endParaRPr lang="en-US"/>
          </a:p>
        </p:txBody>
      </p:sp>
      <p:sp>
        <p:nvSpPr>
          <p:cNvPr id="3" name="Date Placeholder 2"/>
          <p:cNvSpPr>
            <a:spLocks noGrp="1"/>
          </p:cNvSpPr>
          <p:nvPr>
            <p:ph type="dt" sz="quarter" idx="1"/>
          </p:nvPr>
        </p:nvSpPr>
        <p:spPr>
          <a:xfrm>
            <a:off x="3939467" y="0"/>
            <a:ext cx="3013763" cy="465773"/>
          </a:xfrm>
          <a:prstGeom prst="rect">
            <a:avLst/>
          </a:prstGeom>
        </p:spPr>
        <p:txBody>
          <a:bodyPr vert="horz" wrap="square" lIns="91915" tIns="45958" rIns="91915" bIns="45958" numCol="1" anchor="t" anchorCtr="0" compatLnSpc="1">
            <a:prstTxWarp prst="textNoShape">
              <a:avLst/>
            </a:prstTxWarp>
          </a:bodyPr>
          <a:lstStyle>
            <a:lvl1pPr algn="r">
              <a:defRPr sz="1200">
                <a:cs typeface="Arial" pitchFamily="34" charset="0"/>
              </a:defRPr>
            </a:lvl1pPr>
          </a:lstStyle>
          <a:p>
            <a:pPr>
              <a:defRPr/>
            </a:pPr>
            <a:fld id="{0E4739D8-1882-4718-9EF6-D5E626FAB795}" type="datetimeFigureOut">
              <a:rPr lang="en-US" altLang="en-US"/>
              <a:pPr>
                <a:defRPr/>
              </a:pPr>
              <a:t>11/5/2019</a:t>
            </a:fld>
            <a:endParaRPr lang="en-US" altLang="en-US"/>
          </a:p>
        </p:txBody>
      </p:sp>
      <p:sp>
        <p:nvSpPr>
          <p:cNvPr id="4" name="Footer Placeholder 3"/>
          <p:cNvSpPr>
            <a:spLocks noGrp="1"/>
          </p:cNvSpPr>
          <p:nvPr>
            <p:ph type="ftr" sz="quarter" idx="2"/>
          </p:nvPr>
        </p:nvSpPr>
        <p:spPr>
          <a:xfrm>
            <a:off x="1" y="8841738"/>
            <a:ext cx="3013763" cy="465773"/>
          </a:xfrm>
          <a:prstGeom prst="rect">
            <a:avLst/>
          </a:prstGeom>
        </p:spPr>
        <p:txBody>
          <a:bodyPr vert="horz" lIns="91915" tIns="45958" rIns="91915" bIns="45958" rtlCol="0" anchor="b"/>
          <a:lstStyle>
            <a:lvl1pPr algn="l">
              <a:defRPr sz="1200">
                <a:latin typeface="Calibri" charset="0"/>
                <a:ea typeface="ＭＳ Ｐゴシック" charset="0"/>
                <a:cs typeface="Arial" charset="0"/>
              </a:defRPr>
            </a:lvl1pPr>
          </a:lstStyle>
          <a:p>
            <a:pPr>
              <a:defRPr/>
            </a:pPr>
            <a:endParaRPr lang="en-US"/>
          </a:p>
        </p:txBody>
      </p:sp>
      <p:sp>
        <p:nvSpPr>
          <p:cNvPr id="5" name="Slide Number Placeholder 4"/>
          <p:cNvSpPr>
            <a:spLocks noGrp="1"/>
          </p:cNvSpPr>
          <p:nvPr>
            <p:ph type="sldNum" sz="quarter" idx="3"/>
          </p:nvPr>
        </p:nvSpPr>
        <p:spPr>
          <a:xfrm>
            <a:off x="3939467" y="8841738"/>
            <a:ext cx="3013763" cy="465773"/>
          </a:xfrm>
          <a:prstGeom prst="rect">
            <a:avLst/>
          </a:prstGeom>
        </p:spPr>
        <p:txBody>
          <a:bodyPr vert="horz" wrap="square" lIns="91915" tIns="45958" rIns="91915" bIns="45958" numCol="1" anchor="b" anchorCtr="0" compatLnSpc="1">
            <a:prstTxWarp prst="textNoShape">
              <a:avLst/>
            </a:prstTxWarp>
          </a:bodyPr>
          <a:lstStyle>
            <a:lvl1pPr algn="r">
              <a:defRPr sz="1200">
                <a:cs typeface="Arial" pitchFamily="34" charset="0"/>
              </a:defRPr>
            </a:lvl1pPr>
          </a:lstStyle>
          <a:p>
            <a:pPr>
              <a:defRPr/>
            </a:pPr>
            <a:fld id="{FEE3F156-AF95-4D8E-9C1F-F57F8A74B5F7}" type="slidenum">
              <a:rPr lang="en-US" altLang="en-US"/>
              <a:pPr>
                <a:defRPr/>
              </a:pPr>
              <a:t>‹#›</a:t>
            </a:fld>
            <a:endParaRPr lang="en-US" altLang="en-US"/>
          </a:p>
        </p:txBody>
      </p:sp>
    </p:spTree>
    <p:extLst>
      <p:ext uri="{BB962C8B-B14F-4D97-AF65-F5344CB8AC3E}">
        <p14:creationId xmlns:p14="http://schemas.microsoft.com/office/powerpoint/2010/main" val="40956343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13763" cy="465773"/>
          </a:xfrm>
          <a:prstGeom prst="rect">
            <a:avLst/>
          </a:prstGeom>
        </p:spPr>
        <p:txBody>
          <a:bodyPr vert="horz" lIns="93476" tIns="46737" rIns="93476" bIns="46737"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39467" y="0"/>
            <a:ext cx="3013763" cy="465773"/>
          </a:xfrm>
          <a:prstGeom prst="rect">
            <a:avLst/>
          </a:prstGeom>
        </p:spPr>
        <p:txBody>
          <a:bodyPr vert="horz" wrap="square" lIns="93476" tIns="46737" rIns="93476" bIns="46737" numCol="1" anchor="t" anchorCtr="0" compatLnSpc="1">
            <a:prstTxWarp prst="textNoShape">
              <a:avLst/>
            </a:prstTxWarp>
          </a:bodyPr>
          <a:lstStyle>
            <a:lvl1pPr algn="r" eaLnBrk="1" hangingPunct="1">
              <a:defRPr sz="1200">
                <a:cs typeface="Arial" pitchFamily="34" charset="0"/>
              </a:defRPr>
            </a:lvl1pPr>
          </a:lstStyle>
          <a:p>
            <a:pPr>
              <a:defRPr/>
            </a:pPr>
            <a:fld id="{464327F3-FDEE-429A-A331-59FC119929DB}" type="datetimeFigureOut">
              <a:rPr lang="en-US" altLang="en-US"/>
              <a:pPr>
                <a:defRPr/>
              </a:pPr>
              <a:t>11/5/2019</a:t>
            </a:fld>
            <a:endParaRPr lang="en-US" altLang="en-US"/>
          </a:p>
        </p:txBody>
      </p:sp>
      <p:sp>
        <p:nvSpPr>
          <p:cNvPr id="4" name="Slide Image Placeholder 3"/>
          <p:cNvSpPr>
            <a:spLocks noGrp="1" noRot="1" noChangeAspect="1"/>
          </p:cNvSpPr>
          <p:nvPr>
            <p:ph type="sldImg" idx="2"/>
          </p:nvPr>
        </p:nvSpPr>
        <p:spPr>
          <a:xfrm>
            <a:off x="1150938" y="696913"/>
            <a:ext cx="4654550" cy="3490912"/>
          </a:xfrm>
          <a:prstGeom prst="rect">
            <a:avLst/>
          </a:prstGeom>
          <a:noFill/>
          <a:ln w="12700">
            <a:solidFill>
              <a:prstClr val="black"/>
            </a:solidFill>
          </a:ln>
        </p:spPr>
        <p:txBody>
          <a:bodyPr vert="horz" lIns="93476" tIns="46737" rIns="93476" bIns="46737" rtlCol="0" anchor="ctr"/>
          <a:lstStyle/>
          <a:p>
            <a:pPr lvl="0"/>
            <a:endParaRPr lang="en-US" noProof="0" dirty="0"/>
          </a:p>
        </p:txBody>
      </p:sp>
      <p:sp>
        <p:nvSpPr>
          <p:cNvPr id="5" name="Notes Placeholder 4"/>
          <p:cNvSpPr>
            <a:spLocks noGrp="1"/>
          </p:cNvSpPr>
          <p:nvPr>
            <p:ph type="body" sz="quarter" idx="3"/>
          </p:nvPr>
        </p:nvSpPr>
        <p:spPr>
          <a:xfrm>
            <a:off x="695485" y="4422460"/>
            <a:ext cx="5563870" cy="4187187"/>
          </a:xfrm>
          <a:prstGeom prst="rect">
            <a:avLst/>
          </a:prstGeom>
        </p:spPr>
        <p:txBody>
          <a:bodyPr vert="horz" lIns="93476" tIns="46737" rIns="93476" bIns="4673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43328"/>
            <a:ext cx="3013763" cy="464183"/>
          </a:xfrm>
          <a:prstGeom prst="rect">
            <a:avLst/>
          </a:prstGeom>
        </p:spPr>
        <p:txBody>
          <a:bodyPr vert="horz" lIns="93476" tIns="46737" rIns="93476" bIns="46737"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39467" y="8843328"/>
            <a:ext cx="3013763" cy="464183"/>
          </a:xfrm>
          <a:prstGeom prst="rect">
            <a:avLst/>
          </a:prstGeom>
        </p:spPr>
        <p:txBody>
          <a:bodyPr vert="horz" wrap="square" lIns="93476" tIns="46737" rIns="93476" bIns="46737" numCol="1" anchor="b" anchorCtr="0" compatLnSpc="1">
            <a:prstTxWarp prst="textNoShape">
              <a:avLst/>
            </a:prstTxWarp>
          </a:bodyPr>
          <a:lstStyle>
            <a:lvl1pPr algn="r" eaLnBrk="1" hangingPunct="1">
              <a:defRPr sz="1200">
                <a:cs typeface="Arial" pitchFamily="34" charset="0"/>
              </a:defRPr>
            </a:lvl1pPr>
          </a:lstStyle>
          <a:p>
            <a:pPr>
              <a:defRPr/>
            </a:pPr>
            <a:fld id="{90321405-3DE3-4403-8627-9DE0E529F700}" type="slidenum">
              <a:rPr lang="en-US" altLang="en-US"/>
              <a:pPr>
                <a:defRPr/>
              </a:pPr>
              <a:t>‹#›</a:t>
            </a:fld>
            <a:endParaRPr lang="en-US" altLang="en-US"/>
          </a:p>
        </p:txBody>
      </p:sp>
    </p:spTree>
    <p:extLst>
      <p:ext uri="{BB962C8B-B14F-4D97-AF65-F5344CB8AC3E}">
        <p14:creationId xmlns:p14="http://schemas.microsoft.com/office/powerpoint/2010/main" val="39482317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1381125" y="1163638"/>
            <a:ext cx="4192588"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xfrm>
            <a:off x="1382713" y="1165225"/>
            <a:ext cx="4189412" cy="3141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6813" indent="-287236">
              <a:defRPr>
                <a:solidFill>
                  <a:schemeClr val="tx1"/>
                </a:solidFill>
                <a:latin typeface="Calibri" pitchFamily="34" charset="0"/>
                <a:ea typeface="MS PGothic" pitchFamily="34" charset="-128"/>
              </a:defRPr>
            </a:lvl2pPr>
            <a:lvl3pPr marL="1148944" indent="-229789">
              <a:defRPr>
                <a:solidFill>
                  <a:schemeClr val="tx1"/>
                </a:solidFill>
                <a:latin typeface="Calibri" pitchFamily="34" charset="0"/>
                <a:ea typeface="MS PGothic" pitchFamily="34" charset="-128"/>
              </a:defRPr>
            </a:lvl3pPr>
            <a:lvl4pPr marL="1608521" indent="-229789">
              <a:defRPr>
                <a:solidFill>
                  <a:schemeClr val="tx1"/>
                </a:solidFill>
                <a:latin typeface="Calibri" pitchFamily="34" charset="0"/>
                <a:ea typeface="MS PGothic" pitchFamily="34" charset="-128"/>
              </a:defRPr>
            </a:lvl4pPr>
            <a:lvl5pPr marL="2068098" indent="-229789">
              <a:defRPr>
                <a:solidFill>
                  <a:schemeClr val="tx1"/>
                </a:solidFill>
                <a:latin typeface="Calibri" pitchFamily="34" charset="0"/>
                <a:ea typeface="MS PGothic" pitchFamily="34" charset="-128"/>
              </a:defRPr>
            </a:lvl5pPr>
            <a:lvl6pPr marL="2527676" indent="-229789" eaLnBrk="0" fontAlgn="base" hangingPunct="0">
              <a:spcBef>
                <a:spcPct val="0"/>
              </a:spcBef>
              <a:spcAft>
                <a:spcPct val="0"/>
              </a:spcAft>
              <a:defRPr>
                <a:solidFill>
                  <a:schemeClr val="tx1"/>
                </a:solidFill>
                <a:latin typeface="Calibri" pitchFamily="34" charset="0"/>
                <a:ea typeface="MS PGothic" pitchFamily="34" charset="-128"/>
              </a:defRPr>
            </a:lvl6pPr>
            <a:lvl7pPr marL="2987253" indent="-229789" eaLnBrk="0" fontAlgn="base" hangingPunct="0">
              <a:spcBef>
                <a:spcPct val="0"/>
              </a:spcBef>
              <a:spcAft>
                <a:spcPct val="0"/>
              </a:spcAft>
              <a:defRPr>
                <a:solidFill>
                  <a:schemeClr val="tx1"/>
                </a:solidFill>
                <a:latin typeface="Calibri" pitchFamily="34" charset="0"/>
                <a:ea typeface="MS PGothic" pitchFamily="34" charset="-128"/>
              </a:defRPr>
            </a:lvl7pPr>
            <a:lvl8pPr marL="3446831" indent="-229789" eaLnBrk="0" fontAlgn="base" hangingPunct="0">
              <a:spcBef>
                <a:spcPct val="0"/>
              </a:spcBef>
              <a:spcAft>
                <a:spcPct val="0"/>
              </a:spcAft>
              <a:defRPr>
                <a:solidFill>
                  <a:schemeClr val="tx1"/>
                </a:solidFill>
                <a:latin typeface="Calibri" pitchFamily="34" charset="0"/>
                <a:ea typeface="MS PGothic" pitchFamily="34" charset="-128"/>
              </a:defRPr>
            </a:lvl8pPr>
            <a:lvl9pPr marL="3906408" indent="-229789"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n-US" altLang="en-US">
              <a:solidFill>
                <a:srgbClr val="000000"/>
              </a:solidFill>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CEDB99B-823F-430E-9FFE-4796867148FC}"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CC1AEFA-F1C9-4740-A067-42F36503E72D}" type="slidenum">
              <a:rPr lang="en-US" altLang="en-US"/>
              <a:pPr>
                <a:defRPr/>
              </a:pPr>
              <a:t>‹#›</a:t>
            </a:fld>
            <a:endParaRPr lang="en-US" altLang="en-US"/>
          </a:p>
        </p:txBody>
      </p:sp>
    </p:spTree>
    <p:extLst>
      <p:ext uri="{BB962C8B-B14F-4D97-AF65-F5344CB8AC3E}">
        <p14:creationId xmlns:p14="http://schemas.microsoft.com/office/powerpoint/2010/main" val="2856053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A4C69FD-B0C4-4C7A-B3D4-C5898199228A}"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7B56BE-A645-4F80-BB5E-CCFAFF808F3A}" type="slidenum">
              <a:rPr lang="en-US" altLang="en-US"/>
              <a:pPr>
                <a:defRPr/>
              </a:pPr>
              <a:t>‹#›</a:t>
            </a:fld>
            <a:endParaRPr lang="en-US" altLang="en-US"/>
          </a:p>
        </p:txBody>
      </p:sp>
    </p:spTree>
    <p:extLst>
      <p:ext uri="{BB962C8B-B14F-4D97-AF65-F5344CB8AC3E}">
        <p14:creationId xmlns:p14="http://schemas.microsoft.com/office/powerpoint/2010/main" val="4183032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A167C51-9D86-42CB-8947-23BCAB901F3B}"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21C1E3A-D047-4F88-9BC6-D43CB5CF2113}" type="slidenum">
              <a:rPr lang="en-US" altLang="en-US"/>
              <a:pPr>
                <a:defRPr/>
              </a:pPr>
              <a:t>‹#›</a:t>
            </a:fld>
            <a:endParaRPr lang="en-US" altLang="en-US"/>
          </a:p>
        </p:txBody>
      </p:sp>
    </p:spTree>
    <p:extLst>
      <p:ext uri="{BB962C8B-B14F-4D97-AF65-F5344CB8AC3E}">
        <p14:creationId xmlns:p14="http://schemas.microsoft.com/office/powerpoint/2010/main" val="3310100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9C0358A-03D2-492B-AF01-E9B79B1FD724}"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C8B8A4-85DA-4D17-A535-932AA7359B13}" type="slidenum">
              <a:rPr lang="en-US" altLang="en-US"/>
              <a:pPr>
                <a:defRPr/>
              </a:pPr>
              <a:t>‹#›</a:t>
            </a:fld>
            <a:endParaRPr lang="en-US" altLang="en-US"/>
          </a:p>
        </p:txBody>
      </p:sp>
    </p:spTree>
    <p:extLst>
      <p:ext uri="{BB962C8B-B14F-4D97-AF65-F5344CB8AC3E}">
        <p14:creationId xmlns:p14="http://schemas.microsoft.com/office/powerpoint/2010/main" val="4119701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2052821-0779-485F-8CAC-2FAF85110330}"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616405-4E3B-4223-B5DE-75650D9FA549}" type="slidenum">
              <a:rPr lang="en-US" altLang="en-US"/>
              <a:pPr>
                <a:defRPr/>
              </a:pPr>
              <a:t>‹#›</a:t>
            </a:fld>
            <a:endParaRPr lang="en-US" altLang="en-US"/>
          </a:p>
        </p:txBody>
      </p:sp>
    </p:spTree>
    <p:extLst>
      <p:ext uri="{BB962C8B-B14F-4D97-AF65-F5344CB8AC3E}">
        <p14:creationId xmlns:p14="http://schemas.microsoft.com/office/powerpoint/2010/main" val="1193539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9034B90-EB10-45F1-BC9B-4F656E2E5CB8}"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8FA439-9CB5-4468-9EC8-9937A12E8BD7}" type="slidenum">
              <a:rPr lang="en-US" altLang="en-US"/>
              <a:pPr>
                <a:defRPr/>
              </a:pPr>
              <a:t>‹#›</a:t>
            </a:fld>
            <a:endParaRPr lang="en-US" altLang="en-US"/>
          </a:p>
        </p:txBody>
      </p:sp>
    </p:spTree>
    <p:extLst>
      <p:ext uri="{BB962C8B-B14F-4D97-AF65-F5344CB8AC3E}">
        <p14:creationId xmlns:p14="http://schemas.microsoft.com/office/powerpoint/2010/main" val="2961825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94B90E1-A15E-4EF0-8A70-FCCE4C080D3F}" type="datetime1">
              <a:rPr lang="en-US" altLang="en-US"/>
              <a:pPr>
                <a:defRPr/>
              </a:pPr>
              <a:t>11/5/2019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E4CF025-ECE8-477C-BAA7-810EF47DA110}" type="slidenum">
              <a:rPr lang="en-US" altLang="en-US"/>
              <a:pPr>
                <a:defRPr/>
              </a:pPr>
              <a:t>‹#›</a:t>
            </a:fld>
            <a:endParaRPr lang="en-US" altLang="en-US"/>
          </a:p>
        </p:txBody>
      </p:sp>
    </p:spTree>
    <p:extLst>
      <p:ext uri="{BB962C8B-B14F-4D97-AF65-F5344CB8AC3E}">
        <p14:creationId xmlns:p14="http://schemas.microsoft.com/office/powerpoint/2010/main" val="207788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51A1296-B47E-42E8-9C7D-68796557D6F1}" type="datetime1">
              <a:rPr lang="en-US" altLang="en-US"/>
              <a:pPr>
                <a:defRPr/>
              </a:pPr>
              <a:t>11/5/2019</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1ED61C6-3828-4458-8CB1-23444A3D607D}" type="slidenum">
              <a:rPr lang="en-US" altLang="en-US"/>
              <a:pPr>
                <a:defRPr/>
              </a:pPr>
              <a:t>‹#›</a:t>
            </a:fld>
            <a:endParaRPr lang="en-US" altLang="en-US"/>
          </a:p>
        </p:txBody>
      </p:sp>
    </p:spTree>
    <p:extLst>
      <p:ext uri="{BB962C8B-B14F-4D97-AF65-F5344CB8AC3E}">
        <p14:creationId xmlns:p14="http://schemas.microsoft.com/office/powerpoint/2010/main" val="4214127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5BFEB2B-758F-4A02-8DCC-029212D0D4E9}" type="datetime1">
              <a:rPr lang="en-US" altLang="en-US"/>
              <a:pPr>
                <a:defRPr/>
              </a:pPr>
              <a:t>11/5/2019</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D318045-B97A-454C-AF33-CA4593FC836D}" type="slidenum">
              <a:rPr lang="en-US" altLang="en-US"/>
              <a:pPr>
                <a:defRPr/>
              </a:pPr>
              <a:t>‹#›</a:t>
            </a:fld>
            <a:endParaRPr lang="en-US" altLang="en-US"/>
          </a:p>
        </p:txBody>
      </p:sp>
    </p:spTree>
    <p:extLst>
      <p:ext uri="{BB962C8B-B14F-4D97-AF65-F5344CB8AC3E}">
        <p14:creationId xmlns:p14="http://schemas.microsoft.com/office/powerpoint/2010/main" val="29927540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990A654-422F-4905-B074-AD4D8EEBB9C3}" type="datetime1">
              <a:rPr lang="en-US" altLang="en-US"/>
              <a:pPr>
                <a:defRPr/>
              </a:pPr>
              <a:t>11/5/2019</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64C29E6-9A2B-4D4C-944D-91C13A72F5B6}" type="slidenum">
              <a:rPr lang="en-US" altLang="en-US"/>
              <a:pPr>
                <a:defRPr/>
              </a:pPr>
              <a:t>‹#›</a:t>
            </a:fld>
            <a:endParaRPr lang="en-US" altLang="en-US"/>
          </a:p>
        </p:txBody>
      </p:sp>
    </p:spTree>
    <p:extLst>
      <p:ext uri="{BB962C8B-B14F-4D97-AF65-F5344CB8AC3E}">
        <p14:creationId xmlns:p14="http://schemas.microsoft.com/office/powerpoint/2010/main" val="3743827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8067CAB-C592-4CF2-B705-3687849ABF83}" type="datetime1">
              <a:rPr lang="en-US" altLang="en-US"/>
              <a:pPr>
                <a:defRPr/>
              </a:pPr>
              <a:t>11/5/2019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1EA7D05-B790-41AC-A2BA-0CE64B2A953C}" type="slidenum">
              <a:rPr lang="en-US" altLang="en-US"/>
              <a:pPr>
                <a:defRPr/>
              </a:pPr>
              <a:t>‹#›</a:t>
            </a:fld>
            <a:endParaRPr lang="en-US" altLang="en-US"/>
          </a:p>
        </p:txBody>
      </p:sp>
    </p:spTree>
    <p:extLst>
      <p:ext uri="{BB962C8B-B14F-4D97-AF65-F5344CB8AC3E}">
        <p14:creationId xmlns:p14="http://schemas.microsoft.com/office/powerpoint/2010/main" val="423976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9E7A188-A03E-40C4-9F40-8EDE8CC6C559}"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6A3303-6936-49A9-ABEA-63CF61BC762F}" type="slidenum">
              <a:rPr lang="en-US" altLang="en-US"/>
              <a:pPr>
                <a:defRPr/>
              </a:pPr>
              <a:t>‹#›</a:t>
            </a:fld>
            <a:endParaRPr lang="en-US" altLang="en-US"/>
          </a:p>
        </p:txBody>
      </p:sp>
    </p:spTree>
    <p:extLst>
      <p:ext uri="{BB962C8B-B14F-4D97-AF65-F5344CB8AC3E}">
        <p14:creationId xmlns:p14="http://schemas.microsoft.com/office/powerpoint/2010/main" val="1487125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2AE125-725A-474B-89EA-905C0902EB06}" type="datetime1">
              <a:rPr lang="en-US" altLang="en-US"/>
              <a:pPr>
                <a:defRPr/>
              </a:pPr>
              <a:t>11/5/2019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231AE1F-3BF5-4605-A59A-E352FD7F08EC}" type="slidenum">
              <a:rPr lang="en-US" altLang="en-US"/>
              <a:pPr>
                <a:defRPr/>
              </a:pPr>
              <a:t>‹#›</a:t>
            </a:fld>
            <a:endParaRPr lang="en-US" altLang="en-US"/>
          </a:p>
        </p:txBody>
      </p:sp>
    </p:spTree>
    <p:extLst>
      <p:ext uri="{BB962C8B-B14F-4D97-AF65-F5344CB8AC3E}">
        <p14:creationId xmlns:p14="http://schemas.microsoft.com/office/powerpoint/2010/main" val="22600744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9249114-673F-436F-9750-1C0D59B77A0F}"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AAFCE01-B44D-48F6-BCC1-90E6862D4F54}" type="slidenum">
              <a:rPr lang="en-US" altLang="en-US"/>
              <a:pPr>
                <a:defRPr/>
              </a:pPr>
              <a:t>‹#›</a:t>
            </a:fld>
            <a:endParaRPr lang="en-US" altLang="en-US"/>
          </a:p>
        </p:txBody>
      </p:sp>
    </p:spTree>
    <p:extLst>
      <p:ext uri="{BB962C8B-B14F-4D97-AF65-F5344CB8AC3E}">
        <p14:creationId xmlns:p14="http://schemas.microsoft.com/office/powerpoint/2010/main" val="2695965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EAE7447-DA74-4721-A3AE-3B8EBD4945EB}"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9E043E-7F87-4B46-907D-028997780A3D}" type="slidenum">
              <a:rPr lang="en-US" altLang="en-US"/>
              <a:pPr>
                <a:defRPr/>
              </a:pPr>
              <a:t>‹#›</a:t>
            </a:fld>
            <a:endParaRPr lang="en-US" altLang="en-US"/>
          </a:p>
        </p:txBody>
      </p:sp>
    </p:spTree>
    <p:extLst>
      <p:ext uri="{BB962C8B-B14F-4D97-AF65-F5344CB8AC3E}">
        <p14:creationId xmlns:p14="http://schemas.microsoft.com/office/powerpoint/2010/main" val="34174793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defTabSz="914400">
              <a:defRPr/>
            </a:lvl1pPr>
          </a:lstStyle>
          <a:p>
            <a:pPr>
              <a:defRPr/>
            </a:pPr>
            <a:fld id="{78489D7E-4F94-450C-A477-F5AE6135E830}"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6" name="Slide Number Placeholder 5"/>
          <p:cNvSpPr>
            <a:spLocks noGrp="1"/>
          </p:cNvSpPr>
          <p:nvPr>
            <p:ph type="sldNum" sz="quarter" idx="12"/>
          </p:nvPr>
        </p:nvSpPr>
        <p:spPr/>
        <p:txBody>
          <a:bodyPr/>
          <a:lstStyle>
            <a:lvl1pPr defTabSz="914400">
              <a:defRPr/>
            </a:lvl1pPr>
          </a:lstStyle>
          <a:p>
            <a:pPr>
              <a:defRPr/>
            </a:pPr>
            <a:fld id="{AE76E68A-DE3C-4999-B283-E9C00E576925}" type="slidenum">
              <a:rPr lang="en-US" altLang="en-US"/>
              <a:pPr>
                <a:defRPr/>
              </a:pPr>
              <a:t>‹#›</a:t>
            </a:fld>
            <a:endParaRPr lang="en-US" altLang="en-US"/>
          </a:p>
        </p:txBody>
      </p:sp>
    </p:spTree>
    <p:extLst>
      <p:ext uri="{BB962C8B-B14F-4D97-AF65-F5344CB8AC3E}">
        <p14:creationId xmlns:p14="http://schemas.microsoft.com/office/powerpoint/2010/main" val="7623366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a:defRPr/>
            </a:lvl1pPr>
          </a:lstStyle>
          <a:p>
            <a:pPr>
              <a:defRPr/>
            </a:pPr>
            <a:fld id="{D54B8E85-B584-4CA8-954B-7DB4DB29194D}"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6" name="Slide Number Placeholder 5"/>
          <p:cNvSpPr>
            <a:spLocks noGrp="1"/>
          </p:cNvSpPr>
          <p:nvPr>
            <p:ph type="sldNum" sz="quarter" idx="12"/>
          </p:nvPr>
        </p:nvSpPr>
        <p:spPr/>
        <p:txBody>
          <a:bodyPr/>
          <a:lstStyle>
            <a:lvl1pPr defTabSz="914400">
              <a:defRPr/>
            </a:lvl1pPr>
          </a:lstStyle>
          <a:p>
            <a:pPr>
              <a:defRPr/>
            </a:pPr>
            <a:fld id="{E835F8F3-106C-4BC9-AF3E-7DA53EE52B4B}" type="slidenum">
              <a:rPr lang="en-US" altLang="en-US"/>
              <a:pPr>
                <a:defRPr/>
              </a:pPr>
              <a:t>‹#›</a:t>
            </a:fld>
            <a:endParaRPr lang="en-US" altLang="en-US"/>
          </a:p>
        </p:txBody>
      </p:sp>
    </p:spTree>
    <p:extLst>
      <p:ext uri="{BB962C8B-B14F-4D97-AF65-F5344CB8AC3E}">
        <p14:creationId xmlns:p14="http://schemas.microsoft.com/office/powerpoint/2010/main" val="28626402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914400">
              <a:defRPr/>
            </a:lvl1pPr>
          </a:lstStyle>
          <a:p>
            <a:pPr>
              <a:defRPr/>
            </a:pPr>
            <a:fld id="{E5D4C0EB-5F21-47FF-8F6A-74E2945F8BBE}"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6" name="Slide Number Placeholder 5"/>
          <p:cNvSpPr>
            <a:spLocks noGrp="1"/>
          </p:cNvSpPr>
          <p:nvPr>
            <p:ph type="sldNum" sz="quarter" idx="12"/>
          </p:nvPr>
        </p:nvSpPr>
        <p:spPr/>
        <p:txBody>
          <a:bodyPr/>
          <a:lstStyle>
            <a:lvl1pPr defTabSz="914400">
              <a:defRPr/>
            </a:lvl1pPr>
          </a:lstStyle>
          <a:p>
            <a:pPr>
              <a:defRPr/>
            </a:pPr>
            <a:fld id="{D099521B-B157-49EE-A10C-7ADCB641CC16}" type="slidenum">
              <a:rPr lang="en-US" altLang="en-US"/>
              <a:pPr>
                <a:defRPr/>
              </a:pPr>
              <a:t>‹#›</a:t>
            </a:fld>
            <a:endParaRPr lang="en-US" altLang="en-US"/>
          </a:p>
        </p:txBody>
      </p:sp>
    </p:spTree>
    <p:extLst>
      <p:ext uri="{BB962C8B-B14F-4D97-AF65-F5344CB8AC3E}">
        <p14:creationId xmlns:p14="http://schemas.microsoft.com/office/powerpoint/2010/main" val="3913219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defTabSz="914400">
              <a:defRPr/>
            </a:lvl1pPr>
          </a:lstStyle>
          <a:p>
            <a:pPr>
              <a:defRPr/>
            </a:pPr>
            <a:fld id="{69D3DE1B-7940-455A-AA2C-2DAB3983A2B1}" type="datetime1">
              <a:rPr lang="en-US" altLang="en-US"/>
              <a:pPr>
                <a:defRPr/>
              </a:pPr>
              <a:t>11/5/2019</a:t>
            </a:fld>
            <a:endParaRPr lang="en-US" altLang="en-US"/>
          </a:p>
        </p:txBody>
      </p:sp>
      <p:sp>
        <p:nvSpPr>
          <p:cNvPr id="6" name="Footer Placeholder 5"/>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7" name="Slide Number Placeholder 6"/>
          <p:cNvSpPr>
            <a:spLocks noGrp="1"/>
          </p:cNvSpPr>
          <p:nvPr>
            <p:ph type="sldNum" sz="quarter" idx="12"/>
          </p:nvPr>
        </p:nvSpPr>
        <p:spPr/>
        <p:txBody>
          <a:bodyPr/>
          <a:lstStyle>
            <a:lvl1pPr defTabSz="914400">
              <a:defRPr/>
            </a:lvl1pPr>
          </a:lstStyle>
          <a:p>
            <a:pPr>
              <a:defRPr/>
            </a:pPr>
            <a:fld id="{7B1DF333-63BB-41E8-9598-A9090B2A4499}" type="slidenum">
              <a:rPr lang="en-US" altLang="en-US"/>
              <a:pPr>
                <a:defRPr/>
              </a:pPr>
              <a:t>‹#›</a:t>
            </a:fld>
            <a:endParaRPr lang="en-US" altLang="en-US"/>
          </a:p>
        </p:txBody>
      </p:sp>
    </p:spTree>
    <p:extLst>
      <p:ext uri="{BB962C8B-B14F-4D97-AF65-F5344CB8AC3E}">
        <p14:creationId xmlns:p14="http://schemas.microsoft.com/office/powerpoint/2010/main" val="20497449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defTabSz="914400">
              <a:defRPr/>
            </a:lvl1pPr>
          </a:lstStyle>
          <a:p>
            <a:pPr>
              <a:defRPr/>
            </a:pPr>
            <a:fld id="{C0572D42-5317-4CF4-8D4D-F3D00E538F27}" type="datetime1">
              <a:rPr lang="en-US" altLang="en-US"/>
              <a:pPr>
                <a:defRPr/>
              </a:pPr>
              <a:t>11/5/2019</a:t>
            </a:fld>
            <a:endParaRPr lang="en-US" altLang="en-US"/>
          </a:p>
        </p:txBody>
      </p:sp>
      <p:sp>
        <p:nvSpPr>
          <p:cNvPr id="8" name="Footer Placeholder 7"/>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9" name="Slide Number Placeholder 8"/>
          <p:cNvSpPr>
            <a:spLocks noGrp="1"/>
          </p:cNvSpPr>
          <p:nvPr>
            <p:ph type="sldNum" sz="quarter" idx="12"/>
          </p:nvPr>
        </p:nvSpPr>
        <p:spPr/>
        <p:txBody>
          <a:bodyPr/>
          <a:lstStyle>
            <a:lvl1pPr defTabSz="914400">
              <a:defRPr/>
            </a:lvl1pPr>
          </a:lstStyle>
          <a:p>
            <a:pPr>
              <a:defRPr/>
            </a:pPr>
            <a:fld id="{6EBD2DBF-EA8E-494A-9CD2-D1083B4B0B2C}" type="slidenum">
              <a:rPr lang="en-US" altLang="en-US"/>
              <a:pPr>
                <a:defRPr/>
              </a:pPr>
              <a:t>‹#›</a:t>
            </a:fld>
            <a:endParaRPr lang="en-US" altLang="en-US"/>
          </a:p>
        </p:txBody>
      </p:sp>
    </p:spTree>
    <p:extLst>
      <p:ext uri="{BB962C8B-B14F-4D97-AF65-F5344CB8AC3E}">
        <p14:creationId xmlns:p14="http://schemas.microsoft.com/office/powerpoint/2010/main" val="34267500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defTabSz="914400">
              <a:defRPr/>
            </a:lvl1pPr>
          </a:lstStyle>
          <a:p>
            <a:pPr>
              <a:defRPr/>
            </a:pPr>
            <a:fld id="{DAF5643C-AFC6-458F-874E-DE2EB04DB35B}" type="datetime1">
              <a:rPr lang="en-US" altLang="en-US"/>
              <a:pPr>
                <a:defRPr/>
              </a:pPr>
              <a:t>11/5/2019</a:t>
            </a:fld>
            <a:endParaRPr lang="en-US" altLang="en-US"/>
          </a:p>
        </p:txBody>
      </p:sp>
      <p:sp>
        <p:nvSpPr>
          <p:cNvPr id="4" name="Footer Placeholder 3"/>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5" name="Slide Number Placeholder 4"/>
          <p:cNvSpPr>
            <a:spLocks noGrp="1"/>
          </p:cNvSpPr>
          <p:nvPr>
            <p:ph type="sldNum" sz="quarter" idx="12"/>
          </p:nvPr>
        </p:nvSpPr>
        <p:spPr/>
        <p:txBody>
          <a:bodyPr/>
          <a:lstStyle>
            <a:lvl1pPr defTabSz="914400">
              <a:defRPr/>
            </a:lvl1pPr>
          </a:lstStyle>
          <a:p>
            <a:pPr>
              <a:defRPr/>
            </a:pPr>
            <a:fld id="{9F05911F-2DB6-48AA-874B-F1621E904400}" type="slidenum">
              <a:rPr lang="en-US" altLang="en-US"/>
              <a:pPr>
                <a:defRPr/>
              </a:pPr>
              <a:t>‹#›</a:t>
            </a:fld>
            <a:endParaRPr lang="en-US" altLang="en-US"/>
          </a:p>
        </p:txBody>
      </p:sp>
    </p:spTree>
    <p:extLst>
      <p:ext uri="{BB962C8B-B14F-4D97-AF65-F5344CB8AC3E}">
        <p14:creationId xmlns:p14="http://schemas.microsoft.com/office/powerpoint/2010/main" val="38290362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4400">
              <a:defRPr/>
            </a:lvl1pPr>
          </a:lstStyle>
          <a:p>
            <a:pPr>
              <a:defRPr/>
            </a:pPr>
            <a:fld id="{A26306C4-D673-4F41-90BE-38EC898F05C1}" type="datetime1">
              <a:rPr lang="en-US" altLang="en-US"/>
              <a:pPr>
                <a:defRPr/>
              </a:pPr>
              <a:t>11/5/2019</a:t>
            </a:fld>
            <a:endParaRPr lang="en-US" altLang="en-US"/>
          </a:p>
        </p:txBody>
      </p:sp>
      <p:sp>
        <p:nvSpPr>
          <p:cNvPr id="3" name="Footer Placeholder 2"/>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4" name="Slide Number Placeholder 3"/>
          <p:cNvSpPr>
            <a:spLocks noGrp="1"/>
          </p:cNvSpPr>
          <p:nvPr>
            <p:ph type="sldNum" sz="quarter" idx="12"/>
          </p:nvPr>
        </p:nvSpPr>
        <p:spPr/>
        <p:txBody>
          <a:bodyPr/>
          <a:lstStyle>
            <a:lvl1pPr defTabSz="914400">
              <a:defRPr/>
            </a:lvl1pPr>
          </a:lstStyle>
          <a:p>
            <a:pPr>
              <a:defRPr/>
            </a:pPr>
            <a:fld id="{5FF2AFB6-F85D-4E66-B9D5-1189D6637D0E}" type="slidenum">
              <a:rPr lang="en-US" altLang="en-US"/>
              <a:pPr>
                <a:defRPr/>
              </a:pPr>
              <a:t>‹#›</a:t>
            </a:fld>
            <a:endParaRPr lang="en-US" altLang="en-US"/>
          </a:p>
        </p:txBody>
      </p:sp>
    </p:spTree>
    <p:extLst>
      <p:ext uri="{BB962C8B-B14F-4D97-AF65-F5344CB8AC3E}">
        <p14:creationId xmlns:p14="http://schemas.microsoft.com/office/powerpoint/2010/main" val="1249796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437EF2C-23DF-4071-A086-4FE879F8A87E}"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7394F4C-E01B-4FC8-A2FF-37CDF5194D5B}" type="slidenum">
              <a:rPr lang="en-US" altLang="en-US"/>
              <a:pPr>
                <a:defRPr/>
              </a:pPr>
              <a:t>‹#›</a:t>
            </a:fld>
            <a:endParaRPr lang="en-US" altLang="en-US"/>
          </a:p>
        </p:txBody>
      </p:sp>
    </p:spTree>
    <p:extLst>
      <p:ext uri="{BB962C8B-B14F-4D97-AF65-F5344CB8AC3E}">
        <p14:creationId xmlns:p14="http://schemas.microsoft.com/office/powerpoint/2010/main" val="17777896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4400">
              <a:defRPr/>
            </a:lvl1pPr>
          </a:lstStyle>
          <a:p>
            <a:pPr>
              <a:defRPr/>
            </a:pPr>
            <a:fld id="{DDE42261-D0AE-447C-8372-BE93FFA5ADCC}" type="datetime1">
              <a:rPr lang="en-US" altLang="en-US"/>
              <a:pPr>
                <a:defRPr/>
              </a:pPr>
              <a:t>11/5/2019</a:t>
            </a:fld>
            <a:endParaRPr lang="en-US" altLang="en-US"/>
          </a:p>
        </p:txBody>
      </p:sp>
      <p:sp>
        <p:nvSpPr>
          <p:cNvPr id="6" name="Footer Placeholder 5"/>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7" name="Slide Number Placeholder 6"/>
          <p:cNvSpPr>
            <a:spLocks noGrp="1"/>
          </p:cNvSpPr>
          <p:nvPr>
            <p:ph type="sldNum" sz="quarter" idx="12"/>
          </p:nvPr>
        </p:nvSpPr>
        <p:spPr/>
        <p:txBody>
          <a:bodyPr/>
          <a:lstStyle>
            <a:lvl1pPr defTabSz="914400">
              <a:defRPr/>
            </a:lvl1pPr>
          </a:lstStyle>
          <a:p>
            <a:pPr>
              <a:defRPr/>
            </a:pPr>
            <a:fld id="{15B2245A-BBE4-40F5-A36A-1F81A47D9B3F}" type="slidenum">
              <a:rPr lang="en-US" altLang="en-US"/>
              <a:pPr>
                <a:defRPr/>
              </a:pPr>
              <a:t>‹#›</a:t>
            </a:fld>
            <a:endParaRPr lang="en-US" altLang="en-US"/>
          </a:p>
        </p:txBody>
      </p:sp>
    </p:spTree>
    <p:extLst>
      <p:ext uri="{BB962C8B-B14F-4D97-AF65-F5344CB8AC3E}">
        <p14:creationId xmlns:p14="http://schemas.microsoft.com/office/powerpoint/2010/main" val="23648760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4400">
              <a:defRPr/>
            </a:lvl1pPr>
          </a:lstStyle>
          <a:p>
            <a:pPr>
              <a:defRPr/>
            </a:pPr>
            <a:fld id="{FB48DCF6-68DD-4C04-B525-18A7D2B5F5F0}" type="datetime1">
              <a:rPr lang="en-US" altLang="en-US"/>
              <a:pPr>
                <a:defRPr/>
              </a:pPr>
              <a:t>11/5/2019</a:t>
            </a:fld>
            <a:endParaRPr lang="en-US" altLang="en-US"/>
          </a:p>
        </p:txBody>
      </p:sp>
      <p:sp>
        <p:nvSpPr>
          <p:cNvPr id="6" name="Footer Placeholder 5"/>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7" name="Slide Number Placeholder 6"/>
          <p:cNvSpPr>
            <a:spLocks noGrp="1"/>
          </p:cNvSpPr>
          <p:nvPr>
            <p:ph type="sldNum" sz="quarter" idx="12"/>
          </p:nvPr>
        </p:nvSpPr>
        <p:spPr/>
        <p:txBody>
          <a:bodyPr/>
          <a:lstStyle>
            <a:lvl1pPr defTabSz="914400">
              <a:defRPr/>
            </a:lvl1pPr>
          </a:lstStyle>
          <a:p>
            <a:pPr>
              <a:defRPr/>
            </a:pPr>
            <a:fld id="{9C7A4A24-1112-488F-A63D-662F8F64FFB6}" type="slidenum">
              <a:rPr lang="en-US" altLang="en-US"/>
              <a:pPr>
                <a:defRPr/>
              </a:pPr>
              <a:t>‹#›</a:t>
            </a:fld>
            <a:endParaRPr lang="en-US" altLang="en-US"/>
          </a:p>
        </p:txBody>
      </p:sp>
    </p:spTree>
    <p:extLst>
      <p:ext uri="{BB962C8B-B14F-4D97-AF65-F5344CB8AC3E}">
        <p14:creationId xmlns:p14="http://schemas.microsoft.com/office/powerpoint/2010/main" val="20477403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a:defRPr/>
            </a:lvl1pPr>
          </a:lstStyle>
          <a:p>
            <a:pPr>
              <a:defRPr/>
            </a:pPr>
            <a:fld id="{4BE16CD6-B022-4DD4-A573-E05EEA201F36}"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6" name="Slide Number Placeholder 5"/>
          <p:cNvSpPr>
            <a:spLocks noGrp="1"/>
          </p:cNvSpPr>
          <p:nvPr>
            <p:ph type="sldNum" sz="quarter" idx="12"/>
          </p:nvPr>
        </p:nvSpPr>
        <p:spPr/>
        <p:txBody>
          <a:bodyPr/>
          <a:lstStyle>
            <a:lvl1pPr defTabSz="914400">
              <a:defRPr/>
            </a:lvl1pPr>
          </a:lstStyle>
          <a:p>
            <a:pPr>
              <a:defRPr/>
            </a:pPr>
            <a:fld id="{2793FB35-71C0-4FE3-8048-AC9289F21A3F}" type="slidenum">
              <a:rPr lang="en-US" altLang="en-US"/>
              <a:pPr>
                <a:defRPr/>
              </a:pPr>
              <a:t>‹#›</a:t>
            </a:fld>
            <a:endParaRPr lang="en-US" altLang="en-US"/>
          </a:p>
        </p:txBody>
      </p:sp>
    </p:spTree>
    <p:extLst>
      <p:ext uri="{BB962C8B-B14F-4D97-AF65-F5344CB8AC3E}">
        <p14:creationId xmlns:p14="http://schemas.microsoft.com/office/powerpoint/2010/main" val="10604294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a:defRPr/>
            </a:lvl1pPr>
          </a:lstStyle>
          <a:p>
            <a:pPr>
              <a:defRPr/>
            </a:pPr>
            <a:fld id="{53500B51-7BBF-4DE4-9810-C6E736A086EB}"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defTabSz="914400">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6" name="Slide Number Placeholder 5"/>
          <p:cNvSpPr>
            <a:spLocks noGrp="1"/>
          </p:cNvSpPr>
          <p:nvPr>
            <p:ph type="sldNum" sz="quarter" idx="12"/>
          </p:nvPr>
        </p:nvSpPr>
        <p:spPr/>
        <p:txBody>
          <a:bodyPr/>
          <a:lstStyle>
            <a:lvl1pPr defTabSz="914400">
              <a:defRPr/>
            </a:lvl1pPr>
          </a:lstStyle>
          <a:p>
            <a:pPr>
              <a:defRPr/>
            </a:pPr>
            <a:fld id="{1E6871B2-5B0E-4154-8BDE-B69C6C44F74A}" type="slidenum">
              <a:rPr lang="en-US" altLang="en-US"/>
              <a:pPr>
                <a:defRPr/>
              </a:pPr>
              <a:t>‹#›</a:t>
            </a:fld>
            <a:endParaRPr lang="en-US" altLang="en-US"/>
          </a:p>
        </p:txBody>
      </p:sp>
    </p:spTree>
    <p:extLst>
      <p:ext uri="{BB962C8B-B14F-4D97-AF65-F5344CB8AC3E}">
        <p14:creationId xmlns:p14="http://schemas.microsoft.com/office/powerpoint/2010/main" val="2884109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223135E-E973-41CC-A6DB-E1B4F924D4E2}" type="datetime1">
              <a:rPr lang="en-US" altLang="en-US"/>
              <a:pPr>
                <a:defRPr/>
              </a:pPr>
              <a:t>11/5/2019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540D3D6-B2FA-4C94-89B7-3F6CBC7E7006}" type="slidenum">
              <a:rPr lang="en-US" altLang="en-US"/>
              <a:pPr>
                <a:defRPr/>
              </a:pPr>
              <a:t>‹#›</a:t>
            </a:fld>
            <a:endParaRPr lang="en-US" altLang="en-US"/>
          </a:p>
        </p:txBody>
      </p:sp>
    </p:spTree>
    <p:extLst>
      <p:ext uri="{BB962C8B-B14F-4D97-AF65-F5344CB8AC3E}">
        <p14:creationId xmlns:p14="http://schemas.microsoft.com/office/powerpoint/2010/main" val="947729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EA1260C-97DF-409E-942D-3331C4248FE5}" type="datetime1">
              <a:rPr lang="en-US" altLang="en-US"/>
              <a:pPr>
                <a:defRPr/>
              </a:pPr>
              <a:t>11/5/2019</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88347A7-3556-48E0-B0A8-E9DEC90CC5BD}" type="slidenum">
              <a:rPr lang="en-US" altLang="en-US"/>
              <a:pPr>
                <a:defRPr/>
              </a:pPr>
              <a:t>‹#›</a:t>
            </a:fld>
            <a:endParaRPr lang="en-US" altLang="en-US"/>
          </a:p>
        </p:txBody>
      </p:sp>
    </p:spTree>
    <p:extLst>
      <p:ext uri="{BB962C8B-B14F-4D97-AF65-F5344CB8AC3E}">
        <p14:creationId xmlns:p14="http://schemas.microsoft.com/office/powerpoint/2010/main" val="3256877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8A8C061-A4C1-4A45-857D-34E0AFF37772}" type="datetime1">
              <a:rPr lang="en-US" altLang="en-US"/>
              <a:pPr>
                <a:defRPr/>
              </a:pPr>
              <a:t>11/5/2019</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D52ED18-9B4A-471D-877F-F97B7AD8BE27}" type="slidenum">
              <a:rPr lang="en-US" altLang="en-US"/>
              <a:pPr>
                <a:defRPr/>
              </a:pPr>
              <a:t>‹#›</a:t>
            </a:fld>
            <a:endParaRPr lang="en-US" altLang="en-US"/>
          </a:p>
        </p:txBody>
      </p:sp>
    </p:spTree>
    <p:extLst>
      <p:ext uri="{BB962C8B-B14F-4D97-AF65-F5344CB8AC3E}">
        <p14:creationId xmlns:p14="http://schemas.microsoft.com/office/powerpoint/2010/main" val="1248433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426D695-E09B-4FA5-B62D-BB3C8430282F}" type="datetime1">
              <a:rPr lang="en-US" altLang="en-US"/>
              <a:pPr>
                <a:defRPr/>
              </a:pPr>
              <a:t>11/5/2019</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274F66E-C376-4487-8942-2FE3856582C8}" type="slidenum">
              <a:rPr lang="en-US" altLang="en-US"/>
              <a:pPr>
                <a:defRPr/>
              </a:pPr>
              <a:t>‹#›</a:t>
            </a:fld>
            <a:endParaRPr lang="en-US" altLang="en-US"/>
          </a:p>
        </p:txBody>
      </p:sp>
    </p:spTree>
    <p:extLst>
      <p:ext uri="{BB962C8B-B14F-4D97-AF65-F5344CB8AC3E}">
        <p14:creationId xmlns:p14="http://schemas.microsoft.com/office/powerpoint/2010/main" val="2907571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DFA69-65A4-4BC6-8827-5383929DBCF9}" type="datetime1">
              <a:rPr lang="en-US" altLang="en-US"/>
              <a:pPr>
                <a:defRPr/>
              </a:pPr>
              <a:t>11/5/2019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7D63263-84BD-43CE-946E-F78E27267A67}" type="slidenum">
              <a:rPr lang="en-US" altLang="en-US"/>
              <a:pPr>
                <a:defRPr/>
              </a:pPr>
              <a:t>‹#›</a:t>
            </a:fld>
            <a:endParaRPr lang="en-US" altLang="en-US"/>
          </a:p>
        </p:txBody>
      </p:sp>
    </p:spTree>
    <p:extLst>
      <p:ext uri="{BB962C8B-B14F-4D97-AF65-F5344CB8AC3E}">
        <p14:creationId xmlns:p14="http://schemas.microsoft.com/office/powerpoint/2010/main" val="35659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0147F69-B4A3-46EA-A184-4D04C77D7A0B}" type="datetime1">
              <a:rPr lang="en-US" altLang="en-US"/>
              <a:pPr>
                <a:defRPr/>
              </a:pPr>
              <a:t>11/5/2019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3D05713-2CAB-40F5-BD6E-85938C60282C}" type="slidenum">
              <a:rPr lang="en-US" altLang="en-US"/>
              <a:pPr>
                <a:defRPr/>
              </a:pPr>
              <a:t>‹#›</a:t>
            </a:fld>
            <a:endParaRPr lang="en-US" altLang="en-US"/>
          </a:p>
        </p:txBody>
      </p:sp>
    </p:spTree>
    <p:extLst>
      <p:ext uri="{BB962C8B-B14F-4D97-AF65-F5344CB8AC3E}">
        <p14:creationId xmlns:p14="http://schemas.microsoft.com/office/powerpoint/2010/main" val="2432300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cs typeface="Arial" pitchFamily="34" charset="0"/>
              </a:defRPr>
            </a:lvl1pPr>
          </a:lstStyle>
          <a:p>
            <a:pPr>
              <a:defRPr/>
            </a:pPr>
            <a:fld id="{97208AE8-FF75-44CB-BC3E-8C3BE6DECD42}" type="datetime1">
              <a:rPr lang="en-US" altLang="en-US"/>
              <a:pPr>
                <a:defRPr/>
              </a:pPr>
              <a:t>11/5/2019</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itchFamily="34" charset="0"/>
              </a:defRPr>
            </a:lvl1pPr>
          </a:lstStyle>
          <a:p>
            <a:pPr>
              <a:defRPr/>
            </a:pPr>
            <a:fld id="{FB3E6173-757F-4E70-8F79-E1893F9332E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688" r:id="rId1"/>
    <p:sldLayoutId id="2147485689" r:id="rId2"/>
    <p:sldLayoutId id="2147485690" r:id="rId3"/>
    <p:sldLayoutId id="2147485691" r:id="rId4"/>
    <p:sldLayoutId id="2147485692" r:id="rId5"/>
    <p:sldLayoutId id="2147485693" r:id="rId6"/>
    <p:sldLayoutId id="2147485694" r:id="rId7"/>
    <p:sldLayoutId id="2147485695" r:id="rId8"/>
    <p:sldLayoutId id="2147485696" r:id="rId9"/>
    <p:sldLayoutId id="2147485697" r:id="rId10"/>
    <p:sldLayoutId id="2147485698" r:id="rId11"/>
  </p:sldLayoutIdLst>
  <p:hf hd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cs typeface="Arial" pitchFamily="34" charset="0"/>
              </a:defRPr>
            </a:lvl1pPr>
          </a:lstStyle>
          <a:p>
            <a:pPr>
              <a:defRPr/>
            </a:pPr>
            <a:fld id="{A357E885-3844-4698-9163-A43A817DD07D}" type="datetime1">
              <a:rPr lang="en-US" altLang="en-US"/>
              <a:pPr>
                <a:defRPr/>
              </a:pPr>
              <a:t>11/5/2019</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itchFamily="34" charset="0"/>
              </a:defRPr>
            </a:lvl1pPr>
          </a:lstStyle>
          <a:p>
            <a:pPr>
              <a:defRPr/>
            </a:pPr>
            <a:fld id="{504D24E1-E8D4-427F-930A-9B638A912A8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699" r:id="rId1"/>
    <p:sldLayoutId id="2147485700" r:id="rId2"/>
    <p:sldLayoutId id="2147485701" r:id="rId3"/>
    <p:sldLayoutId id="2147485702" r:id="rId4"/>
    <p:sldLayoutId id="2147485703" r:id="rId5"/>
    <p:sldLayoutId id="2147485704" r:id="rId6"/>
    <p:sldLayoutId id="2147485705" r:id="rId7"/>
    <p:sldLayoutId id="2147485706" r:id="rId8"/>
    <p:sldLayoutId id="2147485707" r:id="rId9"/>
    <p:sldLayoutId id="2147485708" r:id="rId10"/>
    <p:sldLayoutId id="2147485709" r:id="rId11"/>
  </p:sldLayoutIdLst>
  <p:hf hdr="0" dt="0"/>
  <p:txStyles>
    <p:titleStyle>
      <a:lvl1pPr algn="ctr" defTabSz="912813"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912813"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2pPr>
      <a:lvl3pPr algn="ctr" defTabSz="912813"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3pPr>
      <a:lvl4pPr algn="ctr" defTabSz="912813"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4pPr>
      <a:lvl5pPr algn="ctr" defTabSz="912813"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5pPr>
      <a:lvl6pPr marL="457200" algn="ctr" defTabSz="912813" rtl="0" fontAlgn="base">
        <a:spcBef>
          <a:spcPct val="0"/>
        </a:spcBef>
        <a:spcAft>
          <a:spcPct val="0"/>
        </a:spcAft>
        <a:defRPr sz="4400">
          <a:solidFill>
            <a:schemeClr val="tx1"/>
          </a:solidFill>
          <a:latin typeface="Calibri" panose="020F0502020204030204" pitchFamily="34" charset="0"/>
        </a:defRPr>
      </a:lvl6pPr>
      <a:lvl7pPr marL="914400" algn="ctr" defTabSz="912813" rtl="0" fontAlgn="base">
        <a:spcBef>
          <a:spcPct val="0"/>
        </a:spcBef>
        <a:spcAft>
          <a:spcPct val="0"/>
        </a:spcAft>
        <a:defRPr sz="4400">
          <a:solidFill>
            <a:schemeClr val="tx1"/>
          </a:solidFill>
          <a:latin typeface="Calibri" panose="020F0502020204030204" pitchFamily="34" charset="0"/>
        </a:defRPr>
      </a:lvl7pPr>
      <a:lvl8pPr marL="1371600" algn="ctr" defTabSz="912813" rtl="0" fontAlgn="base">
        <a:spcBef>
          <a:spcPct val="0"/>
        </a:spcBef>
        <a:spcAft>
          <a:spcPct val="0"/>
        </a:spcAft>
        <a:defRPr sz="4400">
          <a:solidFill>
            <a:schemeClr val="tx1"/>
          </a:solidFill>
          <a:latin typeface="Calibri" panose="020F0502020204030204" pitchFamily="34" charset="0"/>
        </a:defRPr>
      </a:lvl8pPr>
      <a:lvl9pPr marL="1828800" algn="ctr" defTabSz="912813" rtl="0" fontAlgn="base">
        <a:spcBef>
          <a:spcPct val="0"/>
        </a:spcBef>
        <a:spcAft>
          <a:spcPct val="0"/>
        </a:spcAft>
        <a:defRPr sz="4400">
          <a:solidFill>
            <a:schemeClr val="tx1"/>
          </a:solidFill>
          <a:latin typeface="Calibri" panose="020F0502020204030204" pitchFamily="34" charset="0"/>
        </a:defRPr>
      </a:lvl9pPr>
    </p:titleStyle>
    <p:bodyStyle>
      <a:lvl1pPr marL="341313" indent="-341313" algn="l" defTabSz="912813"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1363" indent="-284163" algn="l" defTabSz="912813"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1413" indent="-227013" algn="l" defTabSz="912813"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5986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58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5613" eaLnBrk="1" hangingPunct="1">
              <a:defRPr sz="1200">
                <a:solidFill>
                  <a:srgbClr val="898989"/>
                </a:solidFill>
                <a:cs typeface="Arial" pitchFamily="34" charset="0"/>
              </a:defRPr>
            </a:lvl1pPr>
          </a:lstStyle>
          <a:p>
            <a:pPr>
              <a:defRPr/>
            </a:pPr>
            <a:fld id="{52782FB6-5AFD-4FC3-97A8-1348ADE5C3F1}" type="datetime1">
              <a:rPr lang="en-US" altLang="en-US"/>
              <a:pPr>
                <a:defRPr/>
              </a:pPr>
              <a:t>11/5/2019</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457189" eaLnBrk="1" fontAlgn="auto" hangingPunct="1">
              <a:spcBef>
                <a:spcPts val="0"/>
              </a:spcBef>
              <a:spcAft>
                <a:spcPts val="0"/>
              </a:spcAft>
              <a:defRPr sz="1200">
                <a:solidFill>
                  <a:prstClr val="black">
                    <a:tint val="75000"/>
                  </a:prstClr>
                </a:solidFill>
                <a:latin typeface="+mn-lt"/>
                <a:ea typeface="+mn-ea"/>
                <a:cs typeface="+mn-cs"/>
              </a:defRPr>
            </a:lvl1pPr>
          </a:lstStyle>
          <a:p>
            <a:pPr>
              <a:defRPr/>
            </a:pPr>
            <a:r>
              <a:rPr lang="en-US"/>
              <a:t>The information on this slide is derived from "'Undue Hardship': Standards and Case Law Under 11 U.S.C. Section 523(a)(8)", Daniel A. Austin, Northeast Consumer Forum 2013, American Bankruptcy Institute</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5613" eaLnBrk="1" hangingPunct="1">
              <a:defRPr sz="1200">
                <a:solidFill>
                  <a:srgbClr val="898989"/>
                </a:solidFill>
                <a:cs typeface="Arial" pitchFamily="34" charset="0"/>
              </a:defRPr>
            </a:lvl1pPr>
          </a:lstStyle>
          <a:p>
            <a:pPr>
              <a:defRPr/>
            </a:pPr>
            <a:fld id="{F611D5A0-10A6-429C-9B19-C8709C44C66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710" r:id="rId1"/>
    <p:sldLayoutId id="2147485711" r:id="rId2"/>
    <p:sldLayoutId id="2147485712" r:id="rId3"/>
    <p:sldLayoutId id="2147485713" r:id="rId4"/>
    <p:sldLayoutId id="2147485714" r:id="rId5"/>
    <p:sldLayoutId id="2147485715" r:id="rId6"/>
    <p:sldLayoutId id="2147485716" r:id="rId7"/>
    <p:sldLayoutId id="2147485717" r:id="rId8"/>
    <p:sldLayoutId id="2147485718" r:id="rId9"/>
    <p:sldLayoutId id="2147485719" r:id="rId10"/>
    <p:sldLayoutId id="2147485720" r:id="rId11"/>
  </p:sldLayoutIdLst>
  <p:hf sldNum="0" hdr="0" dt="0"/>
  <p:txStyles>
    <p:titleStyle>
      <a:lvl1pPr algn="ctr" defTabSz="455613"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2pPr>
      <a:lvl3pPr algn="ctr" defTabSz="455613"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3pPr>
      <a:lvl4pPr algn="ctr" defTabSz="455613"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4pPr>
      <a:lvl5pPr algn="ctr" defTabSz="455613" rtl="0" eaLnBrk="0" fontAlgn="base" hangingPunct="0">
        <a:spcBef>
          <a:spcPct val="0"/>
        </a:spcBef>
        <a:spcAft>
          <a:spcPct val="0"/>
        </a:spcAft>
        <a:defRPr sz="4400">
          <a:solidFill>
            <a:schemeClr val="tx1"/>
          </a:solidFill>
          <a:latin typeface="Calibri" panose="020F0502020204030204" pitchFamily="34" charset="0"/>
          <a:ea typeface="MS PGothic" pitchFamily="34" charset="-128"/>
          <a:cs typeface="ＭＳ Ｐゴシック" charset="0"/>
        </a:defRPr>
      </a:lvl5pPr>
      <a:lvl6pPr marL="457200" algn="ctr" defTabSz="455613" rtl="0" fontAlgn="base">
        <a:spcBef>
          <a:spcPct val="0"/>
        </a:spcBef>
        <a:spcAft>
          <a:spcPct val="0"/>
        </a:spcAft>
        <a:defRPr sz="4400">
          <a:solidFill>
            <a:schemeClr val="tx1"/>
          </a:solidFill>
          <a:latin typeface="Calibri" panose="020F0502020204030204" pitchFamily="34" charset="0"/>
        </a:defRPr>
      </a:lvl6pPr>
      <a:lvl7pPr marL="914400" algn="ctr" defTabSz="455613" rtl="0" fontAlgn="base">
        <a:spcBef>
          <a:spcPct val="0"/>
        </a:spcBef>
        <a:spcAft>
          <a:spcPct val="0"/>
        </a:spcAft>
        <a:defRPr sz="4400">
          <a:solidFill>
            <a:schemeClr val="tx1"/>
          </a:solidFill>
          <a:latin typeface="Calibri" panose="020F0502020204030204" pitchFamily="34" charset="0"/>
        </a:defRPr>
      </a:lvl7pPr>
      <a:lvl8pPr marL="1371600" algn="ctr" defTabSz="455613" rtl="0" fontAlgn="base">
        <a:spcBef>
          <a:spcPct val="0"/>
        </a:spcBef>
        <a:spcAft>
          <a:spcPct val="0"/>
        </a:spcAft>
        <a:defRPr sz="4400">
          <a:solidFill>
            <a:schemeClr val="tx1"/>
          </a:solidFill>
          <a:latin typeface="Calibri" panose="020F0502020204030204" pitchFamily="34" charset="0"/>
        </a:defRPr>
      </a:lvl8pPr>
      <a:lvl9pPr marL="1828800" algn="ctr" defTabSz="455613" rtl="0" fontAlgn="base">
        <a:spcBef>
          <a:spcPct val="0"/>
        </a:spcBef>
        <a:spcAft>
          <a:spcPct val="0"/>
        </a:spcAft>
        <a:defRPr sz="4400">
          <a:solidFill>
            <a:schemeClr val="tx1"/>
          </a:solidFill>
          <a:latin typeface="Calibri" panose="020F0502020204030204" pitchFamily="34" charset="0"/>
        </a:defRPr>
      </a:lvl9pPr>
    </p:titleStyle>
    <p:bodyStyle>
      <a:lvl1pPr marL="341313" indent="-341313" algn="l" defTabSz="455613"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1363" indent="-284163" algn="l" defTabSz="455613"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1413" indent="-227013" algn="l" defTabSz="455613"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598613" indent="-227013" algn="l" defTabSz="455613"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5813" indent="-227013" algn="l" defTabSz="455613"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hyperlink" Target="http://bytesizebio.net/2011/01/19/email-bankruptcy-brillian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hyperlink" Target="http://www.shapingyouth.org/so-sexy-so-soon-shaping-youth-chats-with-jean-kilbourne-ed-d/"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hyperlink" Target="http://rockntech.com.br/trava-portas-cartoon-pow-e-stop1/"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emosqueira.com/2013/05/24/los-lemas-de-los-paises-al-estilo-de-juego-de-trono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humbliceous.blogspot.com/2006/01/gavel.htm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talkmoneycafe.com/?page_id=139" TargetMode="Externa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windinthewire.com/?m=200603"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okc-craigslist.blogspot.com/2015/12/8-ugly-craigslist-christmas-sweaters.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hyperlink" Target="https://hamptoncivics.wikispaces.com/Unit+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hyperlink" Target="http://tobreatheistowrite.com/tag/appl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hyperlink" Target="http://marranci.com/2015/01/23/115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Title 1"/>
          <p:cNvSpPr>
            <a:spLocks noGrp="1"/>
          </p:cNvSpPr>
          <p:nvPr>
            <p:ph type="ctrTitle"/>
          </p:nvPr>
        </p:nvSpPr>
        <p:spPr>
          <a:xfrm>
            <a:off x="628650" y="365126"/>
            <a:ext cx="4005453" cy="1146176"/>
          </a:xfrm>
        </p:spPr>
        <p:txBody>
          <a:bodyPr vert="horz" lIns="91440" tIns="45720" rIns="91440" bIns="45720" rtlCol="0" anchor="ctr">
            <a:normAutofit/>
          </a:bodyPr>
          <a:lstStyle/>
          <a:p>
            <a:pPr algn="l" defTabSz="914400" eaLnBrk="1" hangingPunct="1">
              <a:lnSpc>
                <a:spcPct val="90000"/>
              </a:lnSpc>
            </a:pPr>
            <a:r>
              <a:rPr lang="en-US" altLang="en-US" sz="3700" b="1" kern="1200">
                <a:solidFill>
                  <a:schemeClr val="tx1"/>
                </a:solidFill>
                <a:latin typeface="+mj-lt"/>
                <a:ea typeface="+mj-ea"/>
                <a:cs typeface="+mj-cs"/>
              </a:rPr>
              <a:t>Introduction to Bankruptcy Law</a:t>
            </a:r>
          </a:p>
        </p:txBody>
      </p:sp>
      <p:sp>
        <p:nvSpPr>
          <p:cNvPr id="15367" name="Freeform: Shape 73">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4103" y="-2"/>
            <a:ext cx="4509896"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4" name="Picture 3"/>
          <p:cNvPicPr>
            <a:picLocks noChangeAspect="1"/>
          </p:cNvPicPr>
          <p:nvPr/>
        </p:nvPicPr>
        <p:blipFill rotWithShape="1">
          <a:blip r:embed="rId3">
            <a:extLst>
              <a:ext uri="{28A0092B-C50C-407E-A947-70E740481C1C}">
                <a14:useLocalDpi xmlns:a14="http://schemas.microsoft.com/office/drawing/2010/main" val="0"/>
              </a:ext>
            </a:extLst>
          </a:blip>
          <a:srcRect l="6278" r="7616" b="1"/>
          <a:stretch/>
        </p:blipFill>
        <p:spPr bwMode="auto">
          <a:xfrm>
            <a:off x="20" y="1691640"/>
            <a:ext cx="4448571"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Freeform: Shape 75">
            <a:extLst>
              <a:ext uri="{FF2B5EF4-FFF2-40B4-BE49-F238E27FC236}">
                <a16:creationId xmlns:a16="http://schemas.microsoft.com/office/drawing/2014/main" id="{1ABCC31D-213C-44E9-9CC8-8FB2DFC22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0597" y="1690688"/>
            <a:ext cx="6533402" cy="5167312"/>
          </a:xfrm>
          <a:custGeom>
            <a:avLst/>
            <a:gdLst>
              <a:gd name="connsiteX0" fmla="*/ 2613984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2613984 w 8711202"/>
              <a:gd name="connsiteY7" fmla="*/ 952 h 5167312"/>
              <a:gd name="connsiteX8" fmla="*/ 0 w 8711202"/>
              <a:gd name="connsiteY8" fmla="*/ 0 h 5167312"/>
              <a:gd name="connsiteX9" fmla="*/ 2173113 w 8711202"/>
              <a:gd name="connsiteY9" fmla="*/ 0 h 5167312"/>
              <a:gd name="connsiteX10" fmla="*/ 2173113 w 8711202"/>
              <a:gd name="connsiteY10" fmla="*/ 952 h 5167312"/>
              <a:gd name="connsiteX11" fmla="*/ 0 w 8711202"/>
              <a:gd name="connsiteY11"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11202" h="5167312">
                <a:moveTo>
                  <a:pt x="2613984" y="0"/>
                </a:moveTo>
                <a:lnTo>
                  <a:pt x="7243482" y="0"/>
                </a:lnTo>
                <a:lnTo>
                  <a:pt x="8711202" y="0"/>
                </a:lnTo>
                <a:lnTo>
                  <a:pt x="8711202" y="5167312"/>
                </a:lnTo>
                <a:lnTo>
                  <a:pt x="7243482" y="5167312"/>
                </a:lnTo>
                <a:lnTo>
                  <a:pt x="221324" y="5167312"/>
                </a:lnTo>
                <a:lnTo>
                  <a:pt x="2615203" y="952"/>
                </a:lnTo>
                <a:lnTo>
                  <a:pt x="2613984" y="952"/>
                </a:lnTo>
                <a:close/>
                <a:moveTo>
                  <a:pt x="0" y="0"/>
                </a:moveTo>
                <a:lnTo>
                  <a:pt x="2173113" y="0"/>
                </a:lnTo>
                <a:lnTo>
                  <a:pt x="2173113" y="952"/>
                </a:lnTo>
                <a:lnTo>
                  <a:pt x="0" y="952"/>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p:cNvSpPr>
            <a:spLocks noGrp="1"/>
          </p:cNvSpPr>
          <p:nvPr>
            <p:ph type="subTitle" idx="1"/>
          </p:nvPr>
        </p:nvSpPr>
        <p:spPr>
          <a:xfrm>
            <a:off x="4638186" y="2173288"/>
            <a:ext cx="4130256" cy="4002724"/>
          </a:xfrm>
        </p:spPr>
        <p:txBody>
          <a:bodyPr vert="horz" lIns="91440" tIns="45720" rIns="91440" bIns="45720" rtlCol="0" anchor="ctr">
            <a:normAutofit/>
          </a:bodyPr>
          <a:lstStyle/>
          <a:p>
            <a:pPr indent="-228600" algn="l" defTabSz="914400" eaLnBrk="1" fontAlgn="auto" hangingPunct="1">
              <a:lnSpc>
                <a:spcPct val="90000"/>
              </a:lnSpc>
              <a:spcAft>
                <a:spcPts val="0"/>
              </a:spcAft>
              <a:buFont typeface="Arial" panose="020B0604020202020204" pitchFamily="34" charset="0"/>
              <a:buChar char="•"/>
              <a:defRPr/>
            </a:pPr>
            <a:endParaRPr lang="en-US" sz="1700" b="1" i="1" kern="1200">
              <a:solidFill>
                <a:srgbClr val="FFFFFF"/>
              </a:solidFill>
              <a:latin typeface="+mn-lt"/>
              <a:ea typeface="+mn-ea"/>
              <a:cs typeface="+mn-cs"/>
            </a:endParaRPr>
          </a:p>
          <a:p>
            <a:pPr indent="-228600" algn="l" defTabSz="914400" eaLnBrk="1" fontAlgn="auto" hangingPunct="1">
              <a:lnSpc>
                <a:spcPct val="90000"/>
              </a:lnSpc>
              <a:spcAft>
                <a:spcPts val="0"/>
              </a:spcAft>
              <a:buFont typeface="Arial" panose="020B0604020202020204" pitchFamily="34" charset="0"/>
              <a:buChar char="•"/>
              <a:defRPr/>
            </a:pPr>
            <a:r>
              <a:rPr lang="en-US" sz="1700" b="1" i="1" kern="1200">
                <a:solidFill>
                  <a:srgbClr val="FFFFFF"/>
                </a:solidFill>
                <a:latin typeface="+mn-lt"/>
                <a:ea typeface="+mn-ea"/>
                <a:cs typeface="+mn-cs"/>
              </a:rPr>
              <a:t>Presented by:</a:t>
            </a:r>
          </a:p>
          <a:p>
            <a:pPr indent="-228600" algn="l" defTabSz="914400" eaLnBrk="1" fontAlgn="auto" hangingPunct="1">
              <a:lnSpc>
                <a:spcPct val="90000"/>
              </a:lnSpc>
              <a:spcAft>
                <a:spcPts val="0"/>
              </a:spcAft>
              <a:buFont typeface="Arial" panose="020B0604020202020204" pitchFamily="34" charset="0"/>
              <a:buChar char="•"/>
              <a:defRPr/>
            </a:pPr>
            <a:r>
              <a:rPr lang="en-US" sz="1700" kern="1200">
                <a:solidFill>
                  <a:srgbClr val="FFFFFF"/>
                </a:solidFill>
                <a:latin typeface="+mn-lt"/>
                <a:ea typeface="+mn-ea"/>
                <a:cs typeface="+mn-cs"/>
              </a:rPr>
              <a:t>Judith M. McInturff, Esq.</a:t>
            </a:r>
          </a:p>
          <a:p>
            <a:pPr indent="-228600" algn="l" defTabSz="914400" eaLnBrk="1" fontAlgn="auto" hangingPunct="1">
              <a:lnSpc>
                <a:spcPct val="90000"/>
              </a:lnSpc>
              <a:spcAft>
                <a:spcPts val="0"/>
              </a:spcAft>
              <a:buFont typeface="Arial" panose="020B0604020202020204" pitchFamily="34" charset="0"/>
              <a:buChar char="•"/>
              <a:defRPr/>
            </a:pPr>
            <a:r>
              <a:rPr lang="en-US" sz="1700" kern="1200">
                <a:solidFill>
                  <a:srgbClr val="FFFFFF"/>
                </a:solidFill>
                <a:latin typeface="+mn-lt"/>
                <a:ea typeface="+mn-ea"/>
                <a:cs typeface="+mn-cs"/>
              </a:rPr>
              <a:t>The Columbus Bar Association</a:t>
            </a:r>
          </a:p>
          <a:p>
            <a:pPr indent="-228600" algn="l" defTabSz="914400" eaLnBrk="1" fontAlgn="auto" hangingPunct="1">
              <a:lnSpc>
                <a:spcPct val="90000"/>
              </a:lnSpc>
              <a:spcAft>
                <a:spcPts val="0"/>
              </a:spcAft>
              <a:buFont typeface="Arial" panose="020B0604020202020204" pitchFamily="34" charset="0"/>
              <a:buChar char="•"/>
              <a:defRPr/>
            </a:pPr>
            <a:r>
              <a:rPr lang="en-US" sz="1700" b="1" i="1" kern="1200">
                <a:solidFill>
                  <a:srgbClr val="FFFFFF"/>
                </a:solidFill>
                <a:latin typeface="+mn-lt"/>
                <a:ea typeface="+mn-ea"/>
                <a:cs typeface="+mn-cs"/>
              </a:rPr>
              <a:t>Materials co-authored by:</a:t>
            </a:r>
          </a:p>
          <a:p>
            <a:pPr indent="-228600" algn="l" defTabSz="914400" eaLnBrk="1" fontAlgn="auto" hangingPunct="1">
              <a:lnSpc>
                <a:spcPct val="90000"/>
              </a:lnSpc>
              <a:spcAft>
                <a:spcPts val="0"/>
              </a:spcAft>
              <a:buFont typeface="Arial" panose="020B0604020202020204" pitchFamily="34" charset="0"/>
              <a:buChar char="•"/>
              <a:defRPr/>
            </a:pPr>
            <a:r>
              <a:rPr lang="en-US" sz="1700" kern="1200">
                <a:solidFill>
                  <a:srgbClr val="FFFFFF"/>
                </a:solidFill>
                <a:latin typeface="+mn-lt"/>
                <a:ea typeface="+mn-ea"/>
                <a:cs typeface="+mn-cs"/>
              </a:rPr>
              <a:t>Honorable John E. Hoffman, Jr. and </a:t>
            </a:r>
          </a:p>
          <a:p>
            <a:pPr indent="-228600" algn="l" defTabSz="914400" eaLnBrk="1" fontAlgn="auto" hangingPunct="1">
              <a:lnSpc>
                <a:spcPct val="90000"/>
              </a:lnSpc>
              <a:spcAft>
                <a:spcPts val="0"/>
              </a:spcAft>
              <a:buFont typeface="Arial" panose="020B0604020202020204" pitchFamily="34" charset="0"/>
              <a:buChar char="•"/>
              <a:defRPr/>
            </a:pPr>
            <a:r>
              <a:rPr lang="en-US" sz="1700" kern="1200">
                <a:solidFill>
                  <a:srgbClr val="FFFFFF"/>
                </a:solidFill>
                <a:latin typeface="+mn-lt"/>
                <a:ea typeface="+mn-ea"/>
                <a:cs typeface="+mn-cs"/>
              </a:rPr>
              <a:t>Honorable C. Kathryn Preston</a:t>
            </a:r>
          </a:p>
          <a:p>
            <a:pPr indent="-228600" algn="l" defTabSz="914400" eaLnBrk="1" fontAlgn="auto" hangingPunct="1">
              <a:lnSpc>
                <a:spcPct val="90000"/>
              </a:lnSpc>
              <a:spcAft>
                <a:spcPts val="0"/>
              </a:spcAft>
              <a:buFont typeface="Arial" panose="020B0604020202020204" pitchFamily="34" charset="0"/>
              <a:buChar char="•"/>
              <a:defRPr/>
            </a:pPr>
            <a:r>
              <a:rPr lang="en-US" sz="1700" kern="1200">
                <a:solidFill>
                  <a:srgbClr val="FFFFFF"/>
                </a:solidFill>
                <a:latin typeface="+mn-lt"/>
                <a:ea typeface="+mn-ea"/>
                <a:cs typeface="+mn-cs"/>
              </a:rPr>
              <a:t>U.S. Bankruptcy Court</a:t>
            </a:r>
          </a:p>
          <a:p>
            <a:pPr indent="-228600" algn="l" defTabSz="914400" eaLnBrk="1" fontAlgn="auto" hangingPunct="1">
              <a:lnSpc>
                <a:spcPct val="90000"/>
              </a:lnSpc>
              <a:spcAft>
                <a:spcPts val="0"/>
              </a:spcAft>
              <a:buFont typeface="Arial" panose="020B0604020202020204" pitchFamily="34" charset="0"/>
              <a:buChar char="•"/>
              <a:defRPr/>
            </a:pPr>
            <a:r>
              <a:rPr lang="en-US" sz="1700" kern="1200">
                <a:solidFill>
                  <a:srgbClr val="FFFFFF"/>
                </a:solidFill>
                <a:latin typeface="+mn-lt"/>
                <a:ea typeface="+mn-ea"/>
                <a:cs typeface="+mn-cs"/>
              </a:rPr>
              <a:t>Southern District of Ohio</a:t>
            </a:r>
          </a:p>
          <a:p>
            <a:pPr indent="-228600" algn="l" defTabSz="914400" eaLnBrk="1" fontAlgn="auto" hangingPunct="1">
              <a:lnSpc>
                <a:spcPct val="90000"/>
              </a:lnSpc>
              <a:spcAft>
                <a:spcPts val="0"/>
              </a:spcAft>
              <a:buFont typeface="Arial" panose="020B0604020202020204" pitchFamily="34" charset="0"/>
              <a:buChar char="•"/>
              <a:defRPr/>
            </a:pPr>
            <a:endParaRPr lang="en-US" sz="1700" kern="1200">
              <a:solidFill>
                <a:srgbClr val="FFFFFF"/>
              </a:solidFill>
              <a:latin typeface="+mn-lt"/>
              <a:ea typeface="+mn-ea"/>
              <a:cs typeface="+mn-cs"/>
            </a:endParaRPr>
          </a:p>
          <a:p>
            <a:pPr indent="-228600" algn="l" defTabSz="914400" eaLnBrk="1" fontAlgn="auto" hangingPunct="1">
              <a:lnSpc>
                <a:spcPct val="90000"/>
              </a:lnSpc>
              <a:spcAft>
                <a:spcPts val="0"/>
              </a:spcAft>
              <a:buFont typeface="Arial" panose="020B0604020202020204" pitchFamily="34" charset="0"/>
              <a:buChar char="•"/>
              <a:defRPr/>
            </a:pPr>
            <a:endParaRPr lang="en-US" sz="1700" kern="1200">
              <a:solidFill>
                <a:srgbClr val="FFFFFF"/>
              </a:solidFill>
              <a:latin typeface="+mn-lt"/>
              <a:ea typeface="+mn-ea"/>
              <a:cs typeface="+mn-cs"/>
            </a:endParaRPr>
          </a:p>
        </p:txBody>
      </p:sp>
      <p:sp>
        <p:nvSpPr>
          <p:cNvPr id="15365" name="Footer Placeholder 4"/>
          <p:cNvSpPr>
            <a:spLocks noGrp="1"/>
          </p:cNvSpPr>
          <p:nvPr>
            <p:ph type="ftr" sz="quarter" idx="11"/>
          </p:nvPr>
        </p:nvSpPr>
        <p:spPr bwMode="auto">
          <a:xfrm>
            <a:off x="3219866" y="6356350"/>
            <a:ext cx="4446398"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a:defRPr/>
            </a:pPr>
            <a:endParaRPr kumimoji="0" lang="en-US" altLang="en-US" sz="1200" b="0" i="0" u="none" strike="noStrike" kern="1200" cap="none" spc="0" normalizeH="0" baseline="0" noProof="0">
              <a:ln>
                <a:noFill/>
              </a:ln>
              <a:solidFill>
                <a:srgbClr val="FFFFFF">
                  <a:alpha val="80000"/>
                </a:srgbClr>
              </a:solidFill>
              <a:effectLst/>
              <a:uLnTx/>
              <a:uFillTx/>
              <a:latin typeface="Calibri" panose="020F0502020204030204"/>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2" name="Rectangle 171">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a:xfrm>
            <a:off x="152400" y="1219200"/>
            <a:ext cx="8839200" cy="8826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61951" lvl="1" indent="0" fontAlgn="auto">
              <a:spcAft>
                <a:spcPts val="0"/>
              </a:spcAft>
              <a:buFont typeface="Arial" pitchFamily="34" charset="0"/>
              <a:buNone/>
              <a:defRPr/>
            </a:pPr>
            <a:endParaRPr lang="en-US" sz="2400" b="1" i="1" dirty="0">
              <a:solidFill>
                <a:srgbClr val="FF0000"/>
              </a:solidFill>
              <a:latin typeface="Baskerville Old Face" pitchFamily="18" charset="0"/>
            </a:endParaRPr>
          </a:p>
          <a:p>
            <a:pPr lvl="1" fontAlgn="auto">
              <a:spcAft>
                <a:spcPts val="0"/>
              </a:spcAft>
              <a:buFont typeface="Wingdings" pitchFamily="2" charset="2"/>
              <a:buChar char="Ø"/>
              <a:defRPr/>
            </a:pPr>
            <a:endParaRPr lang="en-US" sz="2400" b="1" i="1" dirty="0">
              <a:solidFill>
                <a:srgbClr val="F79646"/>
              </a:solidFill>
              <a:latin typeface="Baskerville Old Face" pitchFamily="18" charset="0"/>
            </a:endParaRPr>
          </a:p>
        </p:txBody>
      </p:sp>
      <p:sp>
        <p:nvSpPr>
          <p:cNvPr id="24613" name="Slide Number Placeholder 1"/>
          <p:cNvSpPr>
            <a:spLocks noGrp="1"/>
          </p:cNvSpPr>
          <p:nvPr>
            <p:ph type="sldNum" sz="quarter" idx="12"/>
          </p:nvPr>
        </p:nvSpPr>
        <p:spPr bwMode="auto">
          <a:xfrm>
            <a:off x="8482692" y="6356350"/>
            <a:ext cx="420007"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Aft>
                <a:spcPts val="600"/>
              </a:spcAft>
            </a:pPr>
            <a:fld id="{305BA3C3-41C2-4A75-9C90-44C73C80008F}" type="slidenum">
              <a:rPr lang="en-US" altLang="en-US">
                <a:solidFill>
                  <a:srgbClr val="898989"/>
                </a:solidFill>
                <a:latin typeface="+mn-lt"/>
                <a:ea typeface="+mn-ea"/>
                <a:cs typeface="+mn-cs"/>
              </a:rPr>
              <a:pPr>
                <a:spcAft>
                  <a:spcPts val="600"/>
                </a:spcAft>
              </a:pPr>
              <a:t>10</a:t>
            </a:fld>
            <a:endParaRPr lang="en-US" altLang="en-US">
              <a:solidFill>
                <a:srgbClr val="898989"/>
              </a:solidFill>
              <a:latin typeface="+mn-lt"/>
              <a:ea typeface="+mn-ea"/>
              <a:cs typeface="+mn-cs"/>
            </a:endParaRPr>
          </a:p>
        </p:txBody>
      </p:sp>
      <p:sp>
        <p:nvSpPr>
          <p:cNvPr id="21543" name="Footer Placeholder 2"/>
          <p:cNvSpPr>
            <a:spLocks noGrp="1"/>
          </p:cNvSpPr>
          <p:nvPr>
            <p:ph type="ftr" sz="quarter" idx="11"/>
          </p:nvPr>
        </p:nvSpPr>
        <p:spPr bwMode="auto">
          <a:xfrm>
            <a:off x="3087459" y="6356350"/>
            <a:ext cx="527412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200" kern="1200">
              <a:solidFill>
                <a:srgbClr val="898989"/>
              </a:solidFill>
              <a:latin typeface="+mn-lt"/>
              <a:ea typeface="+mn-ea"/>
              <a:cs typeface="+mn-cs"/>
            </a:endParaRPr>
          </a:p>
        </p:txBody>
      </p:sp>
      <p:sp>
        <p:nvSpPr>
          <p:cNvPr id="24615" name="Title 1"/>
          <p:cNvSpPr>
            <a:spLocks noGrp="1"/>
          </p:cNvSpPr>
          <p:nvPr>
            <p:ph type="title"/>
          </p:nvPr>
        </p:nvSpPr>
        <p:spPr>
          <a:xfrm>
            <a:off x="480060" y="2074363"/>
            <a:ext cx="2064265"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defTabSz="914400" eaLnBrk="1" hangingPunct="1">
              <a:lnSpc>
                <a:spcPct val="90000"/>
              </a:lnSpc>
              <a:defRPr/>
            </a:pPr>
            <a:r>
              <a:rPr lang="en-US" altLang="en-US" sz="2100" b="1" kern="1200">
                <a:solidFill>
                  <a:srgbClr val="FFFFFF"/>
                </a:solidFill>
                <a:latin typeface="+mj-lt"/>
                <a:ea typeface="+mj-ea"/>
                <a:cs typeface="+mj-cs"/>
              </a:rPr>
              <a:t>Bankruptcy Law 101: Types of Bankruptcy Cases</a:t>
            </a:r>
            <a:endParaRPr lang="en-US" altLang="en-US" sz="2100" kern="1200">
              <a:solidFill>
                <a:srgbClr val="FFFFFF"/>
              </a:solidFill>
              <a:latin typeface="+mj-lt"/>
              <a:ea typeface="+mj-ea"/>
              <a:cs typeface="+mj-cs"/>
            </a:endParaRPr>
          </a:p>
        </p:txBody>
      </p:sp>
      <p:graphicFrame>
        <p:nvGraphicFramePr>
          <p:cNvPr id="7" name="Table 6"/>
          <p:cNvGraphicFramePr>
            <a:graphicFrameLocks noGrp="1"/>
          </p:cNvGraphicFramePr>
          <p:nvPr>
            <p:extLst>
              <p:ext uri="{D42A27DB-BD31-4B8C-83A1-F6EECF244321}">
                <p14:modId xmlns:p14="http://schemas.microsoft.com/office/powerpoint/2010/main" val="4208985613"/>
              </p:ext>
            </p:extLst>
          </p:nvPr>
        </p:nvGraphicFramePr>
        <p:xfrm>
          <a:off x="3028950" y="1154332"/>
          <a:ext cx="5391146" cy="4563779"/>
        </p:xfrm>
        <a:graphic>
          <a:graphicData uri="http://schemas.openxmlformats.org/drawingml/2006/table">
            <a:tbl>
              <a:tblPr firstRow="1" bandRow="1">
                <a:tableStyleId>{5C22544A-7EE6-4342-B048-85BDC9FD1C3A}</a:tableStyleId>
              </a:tblPr>
              <a:tblGrid>
                <a:gridCol w="704850">
                  <a:extLst>
                    <a:ext uri="{9D8B030D-6E8A-4147-A177-3AD203B41FA5}">
                      <a16:colId xmlns:a16="http://schemas.microsoft.com/office/drawing/2014/main" val="20000"/>
                    </a:ext>
                  </a:extLst>
                </a:gridCol>
                <a:gridCol w="1109141">
                  <a:extLst>
                    <a:ext uri="{9D8B030D-6E8A-4147-A177-3AD203B41FA5}">
                      <a16:colId xmlns:a16="http://schemas.microsoft.com/office/drawing/2014/main" val="20001"/>
                    </a:ext>
                  </a:extLst>
                </a:gridCol>
                <a:gridCol w="3577155">
                  <a:extLst>
                    <a:ext uri="{9D8B030D-6E8A-4147-A177-3AD203B41FA5}">
                      <a16:colId xmlns:a16="http://schemas.microsoft.com/office/drawing/2014/main" val="20002"/>
                    </a:ext>
                  </a:extLst>
                </a:gridCol>
              </a:tblGrid>
              <a:tr h="247560">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1100" u="none" strike="noStrike" cap="none" normalizeH="0" baseline="0">
                          <a:ln>
                            <a:noFill/>
                          </a:ln>
                          <a:effectLst/>
                        </a:rPr>
                        <a:t>Chapter</a:t>
                      </a:r>
                      <a:endParaRPr kumimoji="0" lang="en-US" altLang="en-US" sz="1100" b="1" i="0" u="none" strike="noStrike" cap="none" normalizeH="0" baseline="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1100" u="none" strike="noStrike" cap="none" normalizeH="0" baseline="0">
                          <a:ln>
                            <a:noFill/>
                          </a:ln>
                          <a:effectLst/>
                        </a:rPr>
                        <a:t>Debtor(s)</a:t>
                      </a:r>
                      <a:endParaRPr kumimoji="0" lang="en-US" altLang="en-US" sz="1100" b="1" i="0" u="none" strike="noStrike" cap="none" normalizeH="0" baseline="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1100" u="none" strike="noStrike" cap="none" normalizeH="0" baseline="0">
                          <a:ln>
                            <a:noFill/>
                          </a:ln>
                          <a:effectLst/>
                        </a:rPr>
                        <a:t>Description/Purpose</a:t>
                      </a:r>
                      <a:endParaRPr kumimoji="0" lang="en-US" altLang="en-US" sz="1100" b="1" i="0" u="none" strike="noStrike" cap="none" normalizeH="0" baseline="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extLst>
                  <a:ext uri="{0D108BD9-81ED-4DB2-BD59-A6C34878D82A}">
                    <a16:rowId xmlns:a16="http://schemas.microsoft.com/office/drawing/2014/main" val="10000"/>
                  </a:ext>
                </a:extLst>
              </a:tr>
              <a:tr h="606268">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b="1" u="none" strike="noStrike" cap="none" normalizeH="0" baseline="0" dirty="0">
                          <a:ln>
                            <a:noFill/>
                          </a:ln>
                          <a:effectLst/>
                        </a:rPr>
                        <a:t>Chapter 7</a:t>
                      </a:r>
                      <a:endParaRPr kumimoji="0" lang="en-US" altLang="en-US" sz="900" b="1"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1000" u="none" strike="noStrike" cap="none" normalizeH="0" baseline="0" dirty="0">
                          <a:ln>
                            <a:noFill/>
                          </a:ln>
                          <a:effectLst/>
                        </a:rPr>
                        <a:t>Business or individual</a:t>
                      </a:r>
                      <a:endParaRPr kumimoji="0" lang="en-US" altLang="en-US" sz="1000" b="0"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u="none" strike="noStrike" cap="none" normalizeH="0" baseline="0">
                          <a:ln>
                            <a:noFill/>
                          </a:ln>
                          <a:effectLst/>
                        </a:rPr>
                        <a:t>Provides for liquidation (i.e. sale) of the debtor’</a:t>
                      </a:r>
                      <a:r>
                        <a:rPr kumimoji="0" lang="en-US" altLang="ja-JP" sz="900" u="none" strike="noStrike" cap="none" normalizeH="0" baseline="0">
                          <a:ln>
                            <a:noFill/>
                          </a:ln>
                          <a:effectLst/>
                        </a:rPr>
                        <a:t>s non-exempt property and distribution of proceeds to creditors.  Liquidation is administered by a trustee.</a:t>
                      </a:r>
                      <a:endParaRPr kumimoji="0" lang="en-US" altLang="en-US" sz="900" b="0" i="0" u="none" strike="noStrike" cap="none" normalizeH="0" baseline="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extLst>
                  <a:ext uri="{0D108BD9-81ED-4DB2-BD59-A6C34878D82A}">
                    <a16:rowId xmlns:a16="http://schemas.microsoft.com/office/drawing/2014/main" val="10001"/>
                  </a:ext>
                </a:extLst>
              </a:tr>
              <a:tr h="1531355">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b="1" u="none" strike="noStrike" cap="none" normalizeH="0" baseline="0" dirty="0">
                          <a:ln>
                            <a:noFill/>
                          </a:ln>
                          <a:effectLst/>
                        </a:rPr>
                        <a:t>Chapter 11</a:t>
                      </a:r>
                      <a:endParaRPr kumimoji="0" lang="en-US" altLang="en-US" sz="900" b="1"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1000" u="none" strike="noStrike" cap="none" normalizeH="0" baseline="0" dirty="0">
                          <a:ln>
                            <a:noFill/>
                          </a:ln>
                          <a:effectLst/>
                        </a:rPr>
                        <a:t>Business or individual</a:t>
                      </a:r>
                      <a:endParaRPr kumimoji="0" lang="en-US" altLang="en-US" sz="1000" b="0"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u="none" strike="noStrike" cap="none" normalizeH="0" baseline="0">
                          <a:ln>
                            <a:noFill/>
                          </a:ln>
                          <a:effectLst/>
                        </a:rPr>
                        <a:t>Provides for reorganization of corporation, partnership, people in business and individuals.  Companies often file under Chapter 11 not to save the business, but to sell its assets as a going concern and maximize recovery.  If reorganizing, Chapter 11 debtor will propose a plan of reorganization to retain business and to pay creditors over time.  Court holds confirmation hearing and at least one class of impaired creditors must support the plan.</a:t>
                      </a:r>
                      <a:endParaRPr kumimoji="0" lang="en-US" altLang="en-US" sz="900" b="0" i="0" u="none" strike="noStrike" cap="none" normalizeH="0" baseline="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extLst>
                  <a:ext uri="{0D108BD9-81ED-4DB2-BD59-A6C34878D82A}">
                    <a16:rowId xmlns:a16="http://schemas.microsoft.com/office/drawing/2014/main" val="10002"/>
                  </a:ext>
                </a:extLst>
              </a:tr>
              <a:tr h="606268">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b="1" u="none" strike="noStrike" cap="none" normalizeH="0" baseline="0" dirty="0">
                          <a:ln>
                            <a:noFill/>
                          </a:ln>
                          <a:effectLst/>
                        </a:rPr>
                        <a:t>Chapter 13</a:t>
                      </a:r>
                      <a:endParaRPr kumimoji="0" lang="en-US" altLang="en-US" sz="900" b="1"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u="none" strike="noStrike" cap="none" normalizeH="0" baseline="0" dirty="0">
                          <a:ln>
                            <a:noFill/>
                          </a:ln>
                          <a:effectLst/>
                        </a:rPr>
                        <a:t>Indi</a:t>
                      </a:r>
                      <a:r>
                        <a:rPr kumimoji="0" lang="en-US" altLang="en-US" sz="1000" u="none" strike="noStrike" cap="none" normalizeH="0" baseline="0" dirty="0">
                          <a:ln>
                            <a:noFill/>
                          </a:ln>
                          <a:effectLst/>
                        </a:rPr>
                        <a:t>vidual</a:t>
                      </a:r>
                      <a:endParaRPr kumimoji="0" lang="en-US" altLang="en-US" sz="1000" b="0"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u="none" strike="noStrike" cap="none" normalizeH="0" baseline="0">
                          <a:ln>
                            <a:noFill/>
                          </a:ln>
                          <a:effectLst/>
                        </a:rPr>
                        <a:t>Provides for adjustment of debts of an individual with regular income; via a plan, a Chapter 13 debtor is usually allowed to keep property and pay debts over time.</a:t>
                      </a:r>
                      <a:endParaRPr kumimoji="0" lang="en-US" altLang="en-US" sz="900" b="0" i="0" u="none" strike="noStrike" cap="none" normalizeH="0" baseline="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extLst>
                  <a:ext uri="{0D108BD9-81ED-4DB2-BD59-A6C34878D82A}">
                    <a16:rowId xmlns:a16="http://schemas.microsoft.com/office/drawing/2014/main" val="10003"/>
                  </a:ext>
                </a:extLst>
              </a:tr>
              <a:tr h="341957">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b="1" u="none" strike="noStrike" cap="none" normalizeH="0" baseline="0" dirty="0">
                          <a:ln>
                            <a:noFill/>
                          </a:ln>
                          <a:effectLst/>
                        </a:rPr>
                        <a:t>Chapter 12</a:t>
                      </a:r>
                      <a:endParaRPr kumimoji="0" lang="en-US" altLang="en-US" sz="900" b="1"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1000" u="none" strike="noStrike" cap="none" normalizeH="0" baseline="0" dirty="0">
                          <a:ln>
                            <a:noFill/>
                          </a:ln>
                          <a:effectLst/>
                        </a:rPr>
                        <a:t>Business or individual</a:t>
                      </a:r>
                      <a:endParaRPr kumimoji="0" lang="en-US" altLang="en-US" sz="1000" b="0"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u="none" strike="noStrike" cap="none" normalizeH="0" baseline="0">
                          <a:ln>
                            <a:noFill/>
                          </a:ln>
                          <a:effectLst/>
                        </a:rPr>
                        <a:t>Provides for adjustment of debts of a “</a:t>
                      </a:r>
                      <a:r>
                        <a:rPr kumimoji="0" lang="en-US" altLang="ja-JP" sz="900" u="none" strike="noStrike" cap="none" normalizeH="0" baseline="0">
                          <a:ln>
                            <a:noFill/>
                          </a:ln>
                          <a:effectLst/>
                        </a:rPr>
                        <a:t>family farmer” or “family fisherman.”</a:t>
                      </a:r>
                      <a:endParaRPr kumimoji="0" lang="en-US" altLang="en-US" sz="900" b="0" i="0" u="none" strike="noStrike" cap="none" normalizeH="0" baseline="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extLst>
                  <a:ext uri="{0D108BD9-81ED-4DB2-BD59-A6C34878D82A}">
                    <a16:rowId xmlns:a16="http://schemas.microsoft.com/office/drawing/2014/main" val="10004"/>
                  </a:ext>
                </a:extLst>
              </a:tr>
              <a:tr h="341957">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b="1" u="none" strike="noStrike" cap="none" normalizeH="0" baseline="0" dirty="0">
                          <a:ln>
                            <a:noFill/>
                          </a:ln>
                          <a:effectLst/>
                        </a:rPr>
                        <a:t>Chapter 9</a:t>
                      </a:r>
                      <a:endParaRPr kumimoji="0" lang="en-US" altLang="en-US" sz="900" b="1"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1000" u="none" strike="noStrike" cap="none" normalizeH="0" baseline="0" dirty="0">
                          <a:ln>
                            <a:noFill/>
                          </a:ln>
                          <a:effectLst/>
                        </a:rPr>
                        <a:t>Municipality</a:t>
                      </a:r>
                      <a:endParaRPr kumimoji="0" lang="en-US" altLang="en-US" sz="1000" b="0"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u="none" strike="noStrike" cap="none" normalizeH="0" baseline="0">
                          <a:ln>
                            <a:noFill/>
                          </a:ln>
                          <a:effectLst/>
                        </a:rPr>
                        <a:t>Provides for reorganization of municipalities (e.g., City of Detroit)</a:t>
                      </a:r>
                      <a:endParaRPr kumimoji="0" lang="en-US" altLang="en-US" sz="900" b="0" i="0" u="none" strike="noStrike" cap="none" normalizeH="0" baseline="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extLst>
                  <a:ext uri="{0D108BD9-81ED-4DB2-BD59-A6C34878D82A}">
                    <a16:rowId xmlns:a16="http://schemas.microsoft.com/office/drawing/2014/main" val="10005"/>
                  </a:ext>
                </a:extLst>
              </a:tr>
              <a:tr h="870579">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b="1" u="none" strike="noStrike" cap="none" normalizeH="0" baseline="0" dirty="0">
                          <a:ln>
                            <a:noFill/>
                          </a:ln>
                          <a:effectLst/>
                        </a:rPr>
                        <a:t>Chapter 15</a:t>
                      </a:r>
                      <a:endParaRPr kumimoji="0" lang="en-US" altLang="en-US" sz="900" b="1"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1000" u="none" strike="noStrike" cap="none" normalizeH="0" baseline="0" dirty="0">
                          <a:ln>
                            <a:noFill/>
                          </a:ln>
                          <a:effectLst/>
                        </a:rPr>
                        <a:t>Business or individual</a:t>
                      </a:r>
                      <a:endParaRPr kumimoji="0" lang="en-US" altLang="en-US" sz="1000" b="0"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tc>
                  <a:txBody>
                    <a:bodyPr/>
                    <a:lstStyle>
                      <a:lvl1pPr defTabSz="9128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9128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9128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9128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9128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9128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US" altLang="en-US" sz="900" u="none" strike="noStrike" cap="none" normalizeH="0" baseline="0" dirty="0">
                          <a:ln>
                            <a:noFill/>
                          </a:ln>
                          <a:effectLst/>
                        </a:rPr>
                        <a:t>Provides mechanisms for dealing with insolvency cases involving debtors, assets, claimants, and other parties of interest in more than one country; case is generally ancillary to a primary proceeding brought in another country, typically the debtor’</a:t>
                      </a:r>
                      <a:r>
                        <a:rPr kumimoji="0" lang="en-US" altLang="ja-JP" sz="900" u="none" strike="noStrike" cap="none" normalizeH="0" baseline="0" dirty="0">
                          <a:ln>
                            <a:noFill/>
                          </a:ln>
                          <a:effectLst/>
                        </a:rPr>
                        <a:t>s home country.</a:t>
                      </a:r>
                      <a:endParaRPr kumimoji="0" lang="en-US" altLang="en-US" sz="900" b="0" i="0" u="none" strike="noStrike" cap="none" normalizeH="0" baseline="0" dirty="0">
                        <a:ln>
                          <a:noFill/>
                        </a:ln>
                        <a:solidFill>
                          <a:srgbClr val="000000"/>
                        </a:solidFill>
                        <a:effectLst/>
                        <a:latin typeface="Baskerville Old Face" pitchFamily="18" charset="0"/>
                        <a:ea typeface="MS PGothic" pitchFamily="34" charset="-128"/>
                        <a:cs typeface="Arial" pitchFamily="34" charset="0"/>
                      </a:endParaRPr>
                    </a:p>
                  </a:txBody>
                  <a:tcPr marL="56639" marR="56639" marT="27496" marB="27496" horzOverflow="overflow"/>
                </a:tc>
                <a:extLst>
                  <a:ext uri="{0D108BD9-81ED-4DB2-BD59-A6C34878D82A}">
                    <a16:rowId xmlns:a16="http://schemas.microsoft.com/office/drawing/2014/main" val="10006"/>
                  </a:ext>
                </a:extLst>
              </a:tr>
            </a:tbl>
          </a:graphicData>
        </a:graphic>
      </p:graphicFrame>
      <p:pic>
        <p:nvPicPr>
          <p:cNvPr id="3" name="Picture 2" descr="A drawing of a cartoon character&#10;&#10;Description generated with high confidence">
            <a:extLst>
              <a:ext uri="{FF2B5EF4-FFF2-40B4-BE49-F238E27FC236}">
                <a16:creationId xmlns:a16="http://schemas.microsoft.com/office/drawing/2014/main" id="{3A521E68-EE19-436E-8CD9-4439FA46852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6200" y="148728"/>
            <a:ext cx="2952750" cy="138183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9" name="Straight Arrow Connector 13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 name="Picture 2" descr="A close up of a sign&#10;&#10;Description generated with high confidence">
            <a:extLst>
              <a:ext uri="{FF2B5EF4-FFF2-40B4-BE49-F238E27FC236}">
                <a16:creationId xmlns:a16="http://schemas.microsoft.com/office/drawing/2014/main" id="{7DEA182E-D899-4053-8527-D2A1F7210D0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0092" r="9569" b="3"/>
          <a:stretch/>
        </p:blipFill>
        <p:spPr>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5603" name="Slide Number Placeholder 5"/>
          <p:cNvSpPr>
            <a:spLocks noGrp="1"/>
          </p:cNvSpPr>
          <p:nvPr>
            <p:ph type="sldNum" sz="quarter" idx="12"/>
          </p:nvPr>
        </p:nvSpPr>
        <p:spPr bwMode="auto">
          <a:xfrm>
            <a:off x="5206365" y="6356350"/>
            <a:ext cx="874395"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fontAlgn="auto">
              <a:spcBef>
                <a:spcPts val="0"/>
              </a:spcBef>
              <a:spcAft>
                <a:spcPts val="600"/>
              </a:spcAft>
              <a:defRPr/>
            </a:pPr>
            <a:fld id="{4BB9CE3B-D202-4E16-8A33-C64FC3029A2E}" type="slidenum">
              <a:rPr lang="en-US" altLang="en-US">
                <a:solidFill>
                  <a:prstClr val="black">
                    <a:tint val="75000"/>
                  </a:prstClr>
                </a:solidFill>
                <a:latin typeface="Calibri" panose="020F0502020204030204"/>
                <a:ea typeface="+mn-ea"/>
                <a:cs typeface="+mn-cs"/>
              </a:rPr>
              <a:pPr fontAlgn="auto">
                <a:spcBef>
                  <a:spcPts val="0"/>
                </a:spcBef>
                <a:spcAft>
                  <a:spcPts val="600"/>
                </a:spcAft>
                <a:defRPr/>
              </a:pPr>
              <a:t>11</a:t>
            </a:fld>
            <a:endParaRPr lang="en-US" altLang="en-US">
              <a:solidFill>
                <a:prstClr val="black">
                  <a:tint val="75000"/>
                </a:prstClr>
              </a:solidFill>
              <a:latin typeface="Calibri" panose="020F0502020204030204"/>
              <a:ea typeface="+mn-ea"/>
              <a:cs typeface="+mn-cs"/>
            </a:endParaRPr>
          </a:p>
        </p:txBody>
      </p:sp>
      <p:sp>
        <p:nvSpPr>
          <p:cNvPr id="22533" name="Footer Placeholder 1"/>
          <p:cNvSpPr>
            <a:spLocks noGrp="1"/>
          </p:cNvSpPr>
          <p:nvPr>
            <p:ph type="ftr" sz="quarter" idx="11"/>
          </p:nvPr>
        </p:nvSpPr>
        <p:spPr bwMode="auto">
          <a:xfrm>
            <a:off x="491490" y="6356350"/>
            <a:ext cx="30861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a:defRPr/>
            </a:pPr>
            <a:endParaRPr lang="en-US" altLang="en-US" sz="1200" kern="1200">
              <a:solidFill>
                <a:prstClr val="black">
                  <a:tint val="75000"/>
                </a:prstClr>
              </a:solidFill>
              <a:latin typeface="Calibri" panose="020F0502020204030204"/>
              <a:ea typeface="+mn-ea"/>
              <a:cs typeface="+mn-cs"/>
            </a:endParaRPr>
          </a:p>
        </p:txBody>
      </p:sp>
      <p:sp>
        <p:nvSpPr>
          <p:cNvPr id="25605" name="Title 1"/>
          <p:cNvSpPr>
            <a:spLocks noGrp="1"/>
          </p:cNvSpPr>
          <p:nvPr>
            <p:ph type="title"/>
          </p:nvPr>
        </p:nvSpPr>
        <p:spPr>
          <a:xfrm>
            <a:off x="491490" y="365125"/>
            <a:ext cx="3840085" cy="1692794"/>
          </a:xfrm>
        </p:spPr>
        <p:txBody>
          <a:bodyPr vert="horz" lIns="91440" tIns="45720" rIns="91440" bIns="45720" rtlCol="0" anchor="ctr">
            <a:normAutofit/>
          </a:bodyPr>
          <a:lstStyle/>
          <a:p>
            <a:pPr algn="l" defTabSz="914400" eaLnBrk="1" hangingPunct="1">
              <a:lnSpc>
                <a:spcPct val="90000"/>
              </a:lnSpc>
              <a:defRPr/>
            </a:pPr>
            <a:r>
              <a:rPr lang="en-US" altLang="en-US" sz="4100" b="1">
                <a:ea typeface="+mj-ea"/>
                <a:cs typeface="+mj-cs"/>
              </a:rPr>
              <a:t>Bankruptcy Law 101: The Estate</a:t>
            </a:r>
            <a:endParaRPr lang="en-US" altLang="en-US" sz="4100">
              <a:ea typeface="+mj-ea"/>
              <a:cs typeface="+mj-cs"/>
            </a:endParaRPr>
          </a:p>
        </p:txBody>
      </p:sp>
      <p:sp>
        <p:nvSpPr>
          <p:cNvPr id="25602" name="Content Placeholder 2"/>
          <p:cNvSpPr txBox="1">
            <a:spLocks/>
          </p:cNvSpPr>
          <p:nvPr/>
        </p:nvSpPr>
        <p:spPr bwMode="auto">
          <a:xfrm>
            <a:off x="0" y="2575034"/>
            <a:ext cx="4648199" cy="346222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lnSpcReduction="10000"/>
          </a:bodyPr>
          <a:lstStyle>
            <a:lvl1pPr marL="342900" indent="-342900">
              <a:defRPr>
                <a:solidFill>
                  <a:schemeClr val="tx1"/>
                </a:solidFill>
                <a:latin typeface="Calibri" pitchFamily="34" charset="0"/>
                <a:ea typeface="MS PGothic" pitchFamily="34" charset="-128"/>
              </a:defRPr>
            </a:lvl1pPr>
            <a:lvl2pPr marL="908050" indent="-446088">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marL="461962" lvl="1" indent="-228600" eaLnBrk="1" hangingPunct="1">
              <a:lnSpc>
                <a:spcPct val="90000"/>
              </a:lnSpc>
              <a:spcBef>
                <a:spcPts val="475"/>
              </a:spcBef>
              <a:buFont typeface="Arial" panose="020B0604020202020204" pitchFamily="34" charset="0"/>
              <a:buChar char="•"/>
            </a:pPr>
            <a:endParaRPr lang="en-US" altLang="en-US" sz="900" b="1" dirty="0">
              <a:latin typeface="+mn-lt"/>
              <a:ea typeface="+mn-ea"/>
            </a:endParaRPr>
          </a:p>
          <a:p>
            <a:pPr marL="1144588" lvl="1" indent="-228600" eaLnBrk="1" hangingPunct="1">
              <a:lnSpc>
                <a:spcPct val="90000"/>
              </a:lnSpc>
              <a:spcBef>
                <a:spcPts val="1200"/>
              </a:spcBef>
              <a:spcAft>
                <a:spcPts val="600"/>
              </a:spcAft>
              <a:buFont typeface="Arial" panose="020B0604020202020204" pitchFamily="34" charset="0"/>
              <a:buChar char="•"/>
            </a:pPr>
            <a:r>
              <a:rPr lang="en-US" altLang="en-US" sz="1200" b="1" dirty="0">
                <a:latin typeface="+mn-lt"/>
                <a:ea typeface="+mn-ea"/>
              </a:rPr>
              <a:t>The Bankruptcy Estate:  </a:t>
            </a:r>
            <a:r>
              <a:rPr lang="en-US" altLang="en-US" sz="1200" dirty="0">
                <a:latin typeface="+mn-lt"/>
                <a:ea typeface="+mn-ea"/>
              </a:rPr>
              <a:t>All legal and equitable interests of the debtor in property as of the case’</a:t>
            </a:r>
            <a:r>
              <a:rPr lang="en-US" altLang="ja-JP" sz="1200" dirty="0">
                <a:latin typeface="+mn-lt"/>
                <a:ea typeface="+mn-ea"/>
              </a:rPr>
              <a:t>s commencement.  </a:t>
            </a:r>
            <a:r>
              <a:rPr lang="en-US" altLang="ja-JP" sz="1200" i="1" dirty="0">
                <a:latin typeface="+mn-lt"/>
                <a:ea typeface="+mn-ea"/>
              </a:rPr>
              <a:t>See</a:t>
            </a:r>
            <a:r>
              <a:rPr lang="en-US" altLang="ja-JP" sz="1200" dirty="0">
                <a:latin typeface="+mn-lt"/>
                <a:ea typeface="+mn-ea"/>
              </a:rPr>
              <a:t> 11 U.S.C. </a:t>
            </a:r>
            <a:r>
              <a:rPr lang="en-US" sz="1200" dirty="0">
                <a:latin typeface="+mn-lt"/>
                <a:ea typeface="+mn-ea"/>
              </a:rPr>
              <a:t>§</a:t>
            </a:r>
            <a:r>
              <a:rPr lang="en-US" altLang="ja-JP" sz="1200" dirty="0">
                <a:latin typeface="+mn-lt"/>
                <a:ea typeface="+mn-ea"/>
              </a:rPr>
              <a:t> 541.</a:t>
            </a:r>
            <a:endParaRPr lang="en-US" altLang="en-US" sz="1200" dirty="0">
              <a:latin typeface="+mn-lt"/>
              <a:ea typeface="+mn-ea"/>
            </a:endParaRPr>
          </a:p>
          <a:p>
            <a:pPr marL="1144588" lvl="1" indent="-228600" eaLnBrk="1" hangingPunct="1">
              <a:lnSpc>
                <a:spcPct val="90000"/>
              </a:lnSpc>
              <a:spcBef>
                <a:spcPts val="1200"/>
              </a:spcBef>
              <a:spcAft>
                <a:spcPts val="600"/>
              </a:spcAft>
              <a:buFont typeface="Arial" panose="020B0604020202020204" pitchFamily="34" charset="0"/>
              <a:buChar char="•"/>
            </a:pPr>
            <a:r>
              <a:rPr lang="en-US" altLang="en-US" sz="1200" b="1" dirty="0">
                <a:latin typeface="+mn-lt"/>
                <a:ea typeface="+mn-ea"/>
              </a:rPr>
              <a:t>Post-Filing Additions:  </a:t>
            </a:r>
            <a:r>
              <a:rPr lang="en-US" altLang="en-US" sz="1200" dirty="0">
                <a:latin typeface="+mn-lt"/>
                <a:ea typeface="+mn-ea"/>
              </a:rPr>
              <a:t>The estate can be supplemented at any time by property recovered by the trustee.  Any inheritance, life insurance proceeds, or divorce settlement a debtor becomes entitled to receive within the 180 days after the case filing is also property of the estate.</a:t>
            </a:r>
          </a:p>
          <a:p>
            <a:pPr marL="1144588" lvl="1" indent="-228600" eaLnBrk="1" hangingPunct="1">
              <a:lnSpc>
                <a:spcPct val="90000"/>
              </a:lnSpc>
              <a:spcBef>
                <a:spcPts val="1200"/>
              </a:spcBef>
              <a:spcAft>
                <a:spcPts val="600"/>
              </a:spcAft>
              <a:buFont typeface="Arial" panose="020B0604020202020204" pitchFamily="34" charset="0"/>
              <a:buChar char="•"/>
            </a:pPr>
            <a:r>
              <a:rPr lang="en-US" altLang="en-US" sz="1200" b="1" dirty="0">
                <a:latin typeface="+mn-lt"/>
                <a:ea typeface="+mn-ea"/>
              </a:rPr>
              <a:t>Exemptions:  </a:t>
            </a:r>
            <a:r>
              <a:rPr lang="en-US" altLang="en-US" sz="1200" dirty="0">
                <a:latin typeface="+mn-lt"/>
                <a:ea typeface="+mn-ea"/>
              </a:rPr>
              <a:t>Individual debtors can exempt from the estate certain property, making it unreachable by the debtor’</a:t>
            </a:r>
            <a:r>
              <a:rPr lang="en-US" altLang="ja-JP" sz="1200" dirty="0">
                <a:latin typeface="+mn-lt"/>
                <a:ea typeface="+mn-ea"/>
              </a:rPr>
              <a:t>s unsecured creditors.</a:t>
            </a:r>
          </a:p>
          <a:p>
            <a:pPr marL="1598613" lvl="2" eaLnBrk="1" hangingPunct="1">
              <a:lnSpc>
                <a:spcPct val="90000"/>
              </a:lnSpc>
              <a:spcBef>
                <a:spcPct val="20000"/>
              </a:spcBef>
              <a:buFont typeface="Arial" panose="020B0604020202020204" pitchFamily="34" charset="0"/>
              <a:buChar char="•"/>
            </a:pPr>
            <a:r>
              <a:rPr lang="en-US" altLang="en-US" sz="1200" dirty="0">
                <a:latin typeface="+mn-lt"/>
                <a:ea typeface="+mn-ea"/>
              </a:rPr>
              <a:t>Ohio is an “opt out” state.  Therefore, debtors may not choose the exemptions afforded by 11 U.S.C. </a:t>
            </a:r>
            <a:r>
              <a:rPr lang="en-US" sz="1200" dirty="0">
                <a:latin typeface="+mn-lt"/>
                <a:ea typeface="+mn-ea"/>
              </a:rPr>
              <a:t>§</a:t>
            </a:r>
            <a:r>
              <a:rPr lang="en-US" altLang="en-US" sz="1200" dirty="0">
                <a:latin typeface="+mn-lt"/>
                <a:ea typeface="+mn-ea"/>
              </a:rPr>
              <a:t> 522(d).  Debtors in Ohio bankruptcy cases are entitled to the exemptions provided in O.R.C. § 2329.66. </a:t>
            </a:r>
          </a:p>
        </p:txBody>
      </p:sp>
      <p:sp>
        <p:nvSpPr>
          <p:cNvPr id="4" name="TextBox 3">
            <a:extLst>
              <a:ext uri="{FF2B5EF4-FFF2-40B4-BE49-F238E27FC236}">
                <a16:creationId xmlns:a16="http://schemas.microsoft.com/office/drawing/2014/main" id="{A520A6F0-288B-492E-B3AD-4352823ACD8B}"/>
              </a:ext>
            </a:extLst>
          </p:cNvPr>
          <p:cNvSpPr txBox="1"/>
          <p:nvPr/>
        </p:nvSpPr>
        <p:spPr>
          <a:xfrm>
            <a:off x="8959269" y="6657945"/>
            <a:ext cx="184731" cy="200055"/>
          </a:xfrm>
          <a:prstGeom prst="rect">
            <a:avLst/>
          </a:prstGeom>
          <a:solidFill>
            <a:srgbClr val="000000"/>
          </a:solidFill>
        </p:spPr>
        <p:txBody>
          <a:bodyPr vert="horz" wrap="none" lIns="91440" tIns="45720" rIns="91440" bIns="45720" rtlCol="0">
            <a:spAutoFit/>
          </a:bodyPr>
          <a:lstStyle/>
          <a:p>
            <a:pPr algn="r">
              <a:spcAft>
                <a:spcPts val="600"/>
              </a:spcAft>
            </a:pPr>
            <a:endParaRPr lang="en-US" sz="700" dirty="0">
              <a:solidFill>
                <a:srgbClr val="FFFFFF"/>
              </a:solidFill>
              <a:latin typeface="+mn-lt"/>
              <a:ea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C9D5997-99EE-4BFC-8F6A-20182D857C87}"/>
              </a:ext>
            </a:extLst>
          </p:cNvPr>
          <p:cNvSpPr>
            <a:spLocks noGrp="1"/>
          </p:cNvSpPr>
          <p:nvPr>
            <p:ph type="title"/>
          </p:nvPr>
        </p:nvSpPr>
        <p:spPr>
          <a:xfrm>
            <a:off x="480059" y="2053641"/>
            <a:ext cx="2751871" cy="2760098"/>
          </a:xfrm>
        </p:spPr>
        <p:txBody>
          <a:bodyPr vert="horz" lIns="91440" tIns="45720" rIns="91440" bIns="45720" rtlCol="0" anchor="ctr">
            <a:normAutofit/>
          </a:bodyPr>
          <a:lstStyle/>
          <a:p>
            <a:pPr algn="l" eaLnBrk="1" hangingPunct="1">
              <a:lnSpc>
                <a:spcPct val="90000"/>
              </a:lnSpc>
            </a:pPr>
            <a:r>
              <a:rPr lang="en-US" sz="3700" kern="1200">
                <a:solidFill>
                  <a:srgbClr val="FFFFFF"/>
                </a:solidFill>
                <a:latin typeface="+mj-lt"/>
                <a:ea typeface="+mj-ea"/>
                <a:cs typeface="+mj-cs"/>
              </a:rPr>
              <a:t>EXEMPTIONS</a:t>
            </a:r>
          </a:p>
        </p:txBody>
      </p:sp>
      <p:sp>
        <p:nvSpPr>
          <p:cNvPr id="5" name="Rectangle 4">
            <a:extLst>
              <a:ext uri="{FF2B5EF4-FFF2-40B4-BE49-F238E27FC236}">
                <a16:creationId xmlns:a16="http://schemas.microsoft.com/office/drawing/2014/main" id="{BDD03156-C57E-45DC-A4CF-4FA446426A4B}"/>
              </a:ext>
            </a:extLst>
          </p:cNvPr>
          <p:cNvSpPr/>
          <p:nvPr/>
        </p:nvSpPr>
        <p:spPr>
          <a:xfrm>
            <a:off x="4567930" y="801866"/>
            <a:ext cx="3979563" cy="5230634"/>
          </a:xfrm>
          <a:prstGeom prst="rect">
            <a:avLst/>
          </a:prstGeom>
        </p:spPr>
        <p:txBody>
          <a:bodyPr vert="horz" lIns="91440" tIns="45720" rIns="91440" bIns="45720" rtlCol="0" anchor="ctr">
            <a:normAutofit/>
          </a:bodyPr>
          <a:lstStyle/>
          <a:p>
            <a:pPr indent="-228600" eaLnBrk="1" hangingPunct="1">
              <a:lnSpc>
                <a:spcPct val="90000"/>
              </a:lnSpc>
              <a:spcAft>
                <a:spcPts val="600"/>
              </a:spcAft>
              <a:buFont typeface="Arial" panose="020B0604020202020204" pitchFamily="34" charset="0"/>
              <a:buChar char="•"/>
            </a:pPr>
            <a:r>
              <a:rPr lang="en-US" sz="1500" kern="1200">
                <a:solidFill>
                  <a:srgbClr val="000000"/>
                </a:solidFill>
                <a:latin typeface="+mn-lt"/>
                <a:ea typeface="+mn-ea"/>
                <a:cs typeface="+mn-cs"/>
              </a:rPr>
              <a:t>Ohio Revised Code Annotated § 2329.66:</a:t>
            </a:r>
          </a:p>
          <a:p>
            <a:pPr indent="-228600" eaLnBrk="1" hangingPunct="1">
              <a:lnSpc>
                <a:spcPct val="90000"/>
              </a:lnSpc>
              <a:spcAft>
                <a:spcPts val="600"/>
              </a:spcAft>
              <a:buFont typeface="Arial" panose="020B0604020202020204" pitchFamily="34" charset="0"/>
              <a:buChar char="•"/>
            </a:pPr>
            <a:r>
              <a:rPr lang="en-US" sz="1500" b="1" kern="1200">
                <a:solidFill>
                  <a:srgbClr val="000000"/>
                </a:solidFill>
                <a:latin typeface="+mn-lt"/>
                <a:ea typeface="+mn-ea"/>
                <a:cs typeface="+mn-cs"/>
              </a:rPr>
              <a:t>Homestead</a:t>
            </a:r>
            <a:r>
              <a:rPr lang="en-US" sz="1500" kern="1200">
                <a:solidFill>
                  <a:srgbClr val="000000"/>
                </a:solidFill>
                <a:latin typeface="+mn-lt"/>
                <a:ea typeface="+mn-ea"/>
                <a:cs typeface="+mn-cs"/>
              </a:rPr>
              <a:t>. $145,425. (Ohio Rev. Code Ann. 2329.66(A)(1).)</a:t>
            </a:r>
          </a:p>
          <a:p>
            <a:pPr indent="-228600" eaLnBrk="1" hangingPunct="1">
              <a:lnSpc>
                <a:spcPct val="90000"/>
              </a:lnSpc>
              <a:spcAft>
                <a:spcPts val="600"/>
              </a:spcAft>
              <a:buFont typeface="Arial" panose="020B0604020202020204" pitchFamily="34" charset="0"/>
              <a:buChar char="•"/>
            </a:pPr>
            <a:r>
              <a:rPr lang="en-US" sz="1500" b="1" kern="1200">
                <a:solidFill>
                  <a:srgbClr val="000000"/>
                </a:solidFill>
                <a:latin typeface="+mn-lt"/>
                <a:ea typeface="+mn-ea"/>
                <a:cs typeface="+mn-cs"/>
              </a:rPr>
              <a:t>Motor vehicle</a:t>
            </a:r>
            <a:r>
              <a:rPr lang="en-US" sz="1500" kern="1200">
                <a:solidFill>
                  <a:srgbClr val="000000"/>
                </a:solidFill>
                <a:latin typeface="+mn-lt"/>
                <a:ea typeface="+mn-ea"/>
                <a:cs typeface="+mn-cs"/>
              </a:rPr>
              <a:t>. $4,000. (Ohio Rev. Code Ann. 2329.66(A)(2).)</a:t>
            </a:r>
          </a:p>
          <a:p>
            <a:pPr indent="-228600" eaLnBrk="1" hangingPunct="1">
              <a:lnSpc>
                <a:spcPct val="90000"/>
              </a:lnSpc>
              <a:spcAft>
                <a:spcPts val="600"/>
              </a:spcAft>
              <a:buFont typeface="Arial" panose="020B0604020202020204" pitchFamily="34" charset="0"/>
              <a:buChar char="•"/>
            </a:pPr>
            <a:r>
              <a:rPr lang="en-US" sz="1500" b="1" kern="1200">
                <a:solidFill>
                  <a:srgbClr val="000000"/>
                </a:solidFill>
                <a:latin typeface="+mn-lt"/>
                <a:ea typeface="+mn-ea"/>
                <a:cs typeface="+mn-cs"/>
              </a:rPr>
              <a:t>Cash on hand</a:t>
            </a:r>
            <a:r>
              <a:rPr lang="en-US" sz="1500" kern="1200">
                <a:solidFill>
                  <a:srgbClr val="000000"/>
                </a:solidFill>
                <a:latin typeface="+mn-lt"/>
                <a:ea typeface="+mn-ea"/>
                <a:cs typeface="+mn-cs"/>
              </a:rPr>
              <a:t>. $500. (Ohio Rev. Code Ann. 2329.66(A)(3).)</a:t>
            </a:r>
          </a:p>
          <a:p>
            <a:pPr indent="-228600" eaLnBrk="1" hangingPunct="1">
              <a:lnSpc>
                <a:spcPct val="90000"/>
              </a:lnSpc>
              <a:spcAft>
                <a:spcPts val="600"/>
              </a:spcAft>
              <a:buFont typeface="Arial" panose="020B0604020202020204" pitchFamily="34" charset="0"/>
              <a:buChar char="•"/>
            </a:pPr>
            <a:r>
              <a:rPr lang="en-US" sz="1500" b="1" kern="1200">
                <a:solidFill>
                  <a:srgbClr val="000000"/>
                </a:solidFill>
                <a:latin typeface="+mn-lt"/>
                <a:ea typeface="+mn-ea"/>
                <a:cs typeface="+mn-cs"/>
              </a:rPr>
              <a:t>Household goods and furnishings</a:t>
            </a:r>
            <a:r>
              <a:rPr lang="en-US" sz="1500" kern="1200">
                <a:solidFill>
                  <a:srgbClr val="000000"/>
                </a:solidFill>
                <a:latin typeface="+mn-lt"/>
                <a:ea typeface="+mn-ea"/>
                <a:cs typeface="+mn-cs"/>
              </a:rPr>
              <a:t>. $625 per item up to a total value of $13,400. (Ohio Rev. Code Ann. 2329.66(A)(4)(a).)</a:t>
            </a:r>
          </a:p>
          <a:p>
            <a:pPr indent="-228600" eaLnBrk="1" hangingPunct="1">
              <a:lnSpc>
                <a:spcPct val="90000"/>
              </a:lnSpc>
              <a:spcAft>
                <a:spcPts val="600"/>
              </a:spcAft>
              <a:buFont typeface="Arial" panose="020B0604020202020204" pitchFamily="34" charset="0"/>
              <a:buChar char="•"/>
            </a:pPr>
            <a:r>
              <a:rPr lang="en-US" sz="1500" b="1" kern="1200">
                <a:solidFill>
                  <a:srgbClr val="000000"/>
                </a:solidFill>
                <a:latin typeface="+mn-lt"/>
                <a:ea typeface="+mn-ea"/>
                <a:cs typeface="+mn-cs"/>
              </a:rPr>
              <a:t>Jewelry</a:t>
            </a:r>
            <a:r>
              <a:rPr lang="en-US" sz="1500" kern="1200">
                <a:solidFill>
                  <a:srgbClr val="000000"/>
                </a:solidFill>
                <a:latin typeface="+mn-lt"/>
                <a:ea typeface="+mn-ea"/>
                <a:cs typeface="+mn-cs"/>
              </a:rPr>
              <a:t>. $1,700. (Ohio Rev. Code Ann. 2329.66(A)(4)(b).)</a:t>
            </a:r>
          </a:p>
          <a:p>
            <a:pPr indent="-228600" eaLnBrk="1" hangingPunct="1">
              <a:lnSpc>
                <a:spcPct val="90000"/>
              </a:lnSpc>
              <a:spcAft>
                <a:spcPts val="600"/>
              </a:spcAft>
              <a:buFont typeface="Arial" panose="020B0604020202020204" pitchFamily="34" charset="0"/>
              <a:buChar char="•"/>
            </a:pPr>
            <a:r>
              <a:rPr lang="en-US" sz="1500" b="1" kern="1200">
                <a:solidFill>
                  <a:srgbClr val="000000"/>
                </a:solidFill>
                <a:latin typeface="+mn-lt"/>
                <a:ea typeface="+mn-ea"/>
                <a:cs typeface="+mn-cs"/>
              </a:rPr>
              <a:t>Tools of the trade</a:t>
            </a:r>
            <a:r>
              <a:rPr lang="en-US" sz="1500" kern="1200">
                <a:solidFill>
                  <a:srgbClr val="000000"/>
                </a:solidFill>
                <a:latin typeface="+mn-lt"/>
                <a:ea typeface="+mn-ea"/>
                <a:cs typeface="+mn-cs"/>
              </a:rPr>
              <a:t>. $2,550. (Ohio Rev. Code Ann. 2329.66(A)(5).)</a:t>
            </a:r>
          </a:p>
          <a:p>
            <a:pPr indent="-228600" eaLnBrk="1" hangingPunct="1">
              <a:lnSpc>
                <a:spcPct val="90000"/>
              </a:lnSpc>
              <a:spcAft>
                <a:spcPts val="600"/>
              </a:spcAft>
              <a:buFont typeface="Arial" panose="020B0604020202020204" pitchFamily="34" charset="0"/>
              <a:buChar char="•"/>
            </a:pPr>
            <a:r>
              <a:rPr lang="en-US" sz="1500" b="1" kern="1200">
                <a:solidFill>
                  <a:srgbClr val="000000"/>
                </a:solidFill>
                <a:latin typeface="+mn-lt"/>
                <a:ea typeface="+mn-ea"/>
                <a:cs typeface="+mn-cs"/>
              </a:rPr>
              <a:t>Benevolent society death benefits.</a:t>
            </a:r>
            <a:r>
              <a:rPr lang="en-US" sz="1500" kern="1200">
                <a:solidFill>
                  <a:srgbClr val="000000"/>
                </a:solidFill>
                <a:latin typeface="+mn-lt"/>
                <a:ea typeface="+mn-ea"/>
                <a:cs typeface="+mn-cs"/>
              </a:rPr>
              <a:t> $5,000. (Ohio Rev. Code Ann. 2329.66(A)(6)(a).)</a:t>
            </a:r>
          </a:p>
          <a:p>
            <a:pPr indent="-228600" eaLnBrk="1" hangingPunct="1">
              <a:lnSpc>
                <a:spcPct val="90000"/>
              </a:lnSpc>
              <a:spcAft>
                <a:spcPts val="600"/>
              </a:spcAft>
              <a:buFont typeface="Arial" panose="020B0604020202020204" pitchFamily="34" charset="0"/>
              <a:buChar char="•"/>
            </a:pPr>
            <a:r>
              <a:rPr lang="en-US" sz="1500" b="1" kern="1200">
                <a:solidFill>
                  <a:srgbClr val="000000"/>
                </a:solidFill>
                <a:latin typeface="+mn-lt"/>
                <a:ea typeface="+mn-ea"/>
                <a:cs typeface="+mn-cs"/>
              </a:rPr>
              <a:t>Personal injury award received within 12 months before filing</a:t>
            </a:r>
            <a:r>
              <a:rPr lang="en-US" sz="1500" kern="1200">
                <a:solidFill>
                  <a:srgbClr val="000000"/>
                </a:solidFill>
                <a:latin typeface="+mn-lt"/>
                <a:ea typeface="+mn-ea"/>
                <a:cs typeface="+mn-cs"/>
              </a:rPr>
              <a:t>. $25,175. (Ohio Rev. Code Ann. 2329.66(A)(12)(c).)</a:t>
            </a:r>
          </a:p>
          <a:p>
            <a:pPr indent="-228600" eaLnBrk="1" hangingPunct="1">
              <a:lnSpc>
                <a:spcPct val="90000"/>
              </a:lnSpc>
              <a:spcAft>
                <a:spcPts val="600"/>
              </a:spcAft>
              <a:buFont typeface="Arial" panose="020B0604020202020204" pitchFamily="34" charset="0"/>
              <a:buChar char="•"/>
            </a:pPr>
            <a:r>
              <a:rPr lang="en-US" sz="1500" b="1" kern="1200">
                <a:solidFill>
                  <a:srgbClr val="000000"/>
                </a:solidFill>
                <a:latin typeface="+mn-lt"/>
                <a:ea typeface="+mn-ea"/>
                <a:cs typeface="+mn-cs"/>
              </a:rPr>
              <a:t>Wildcard</a:t>
            </a:r>
            <a:r>
              <a:rPr lang="en-US" sz="1500" kern="1200">
                <a:solidFill>
                  <a:srgbClr val="000000"/>
                </a:solidFill>
                <a:latin typeface="+mn-lt"/>
                <a:ea typeface="+mn-ea"/>
                <a:cs typeface="+mn-cs"/>
              </a:rPr>
              <a:t>. $1,325. (Ohio Rev. Code Ann. 2329.66(A)(18).)</a:t>
            </a:r>
          </a:p>
        </p:txBody>
      </p:sp>
      <p:sp>
        <p:nvSpPr>
          <p:cNvPr id="3" name="Footer Placeholder 2">
            <a:extLst>
              <a:ext uri="{FF2B5EF4-FFF2-40B4-BE49-F238E27FC236}">
                <a16:creationId xmlns:a16="http://schemas.microsoft.com/office/drawing/2014/main" id="{1946DF0F-C536-4A1B-A3E9-571711B6E704}"/>
              </a:ext>
            </a:extLst>
          </p:cNvPr>
          <p:cNvSpPr>
            <a:spLocks noGrp="1"/>
          </p:cNvSpPr>
          <p:nvPr>
            <p:ph type="ftr" sz="quarter" idx="11"/>
          </p:nvPr>
        </p:nvSpPr>
        <p:spPr>
          <a:xfrm>
            <a:off x="4152275" y="6223702"/>
            <a:ext cx="3967171" cy="314067"/>
          </a:xfrm>
        </p:spPr>
        <p:txBody>
          <a:bodyPr vert="horz" lIns="91440" tIns="45720" rIns="91440" bIns="45720" rtlCol="0" anchor="ctr">
            <a:normAutofit/>
          </a:bodyPr>
          <a:lstStyle/>
          <a:p>
            <a:pPr algn="r">
              <a:defRPr/>
            </a:pPr>
            <a:endParaRPr lang="en-US" sz="900" kern="1200">
              <a:solidFill>
                <a:srgbClr val="898989"/>
              </a:solidFill>
              <a:latin typeface="+mn-lt"/>
              <a:ea typeface="+mn-ea"/>
              <a:cs typeface="+mn-cs"/>
            </a:endParaRPr>
          </a:p>
        </p:txBody>
      </p:sp>
      <p:sp>
        <p:nvSpPr>
          <p:cNvPr id="4" name="Slide Number Placeholder 3">
            <a:extLst>
              <a:ext uri="{FF2B5EF4-FFF2-40B4-BE49-F238E27FC236}">
                <a16:creationId xmlns:a16="http://schemas.microsoft.com/office/drawing/2014/main" id="{475A84B5-E503-4F29-8C4D-C3A5B9FBC9B5}"/>
              </a:ext>
            </a:extLst>
          </p:cNvPr>
          <p:cNvSpPr>
            <a:spLocks noGrp="1"/>
          </p:cNvSpPr>
          <p:nvPr>
            <p:ph type="sldNum" sz="quarter" idx="12"/>
          </p:nvPr>
        </p:nvSpPr>
        <p:spPr>
          <a:xfrm>
            <a:off x="8119447" y="6223702"/>
            <a:ext cx="428046" cy="314067"/>
          </a:xfrm>
        </p:spPr>
        <p:txBody>
          <a:bodyPr vert="horz" lIns="91440" tIns="45720" rIns="91440" bIns="45720" rtlCol="0" anchor="ctr">
            <a:normAutofit/>
          </a:bodyPr>
          <a:lstStyle/>
          <a:p>
            <a:pPr>
              <a:spcAft>
                <a:spcPts val="600"/>
              </a:spcAft>
              <a:defRPr/>
            </a:pPr>
            <a:fld id="{6D52ED18-9B4A-471D-877F-F97B7AD8BE27}" type="slidenum">
              <a:rPr lang="en-US" altLang="en-US" sz="900" kern="1200">
                <a:solidFill>
                  <a:srgbClr val="898989"/>
                </a:solidFill>
                <a:latin typeface="+mn-lt"/>
                <a:ea typeface="+mn-ea"/>
                <a:cs typeface="+mn-cs"/>
              </a:rPr>
              <a:pPr>
                <a:spcAft>
                  <a:spcPts val="600"/>
                </a:spcAft>
                <a:defRPr/>
              </a:pPr>
              <a:t>12</a:t>
            </a:fld>
            <a:endParaRPr lang="en-US" altLang="en-US" sz="900" kern="1200">
              <a:solidFill>
                <a:srgbClr val="898989"/>
              </a:solidFill>
              <a:latin typeface="+mn-lt"/>
              <a:ea typeface="+mn-ea"/>
              <a:cs typeface="+mn-cs"/>
            </a:endParaRPr>
          </a:p>
        </p:txBody>
      </p:sp>
    </p:spTree>
    <p:extLst>
      <p:ext uri="{BB962C8B-B14F-4D97-AF65-F5344CB8AC3E}">
        <p14:creationId xmlns:p14="http://schemas.microsoft.com/office/powerpoint/2010/main" val="2789280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Connector 77">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2"/>
          <p:cNvSpPr txBox="1">
            <a:spLocks/>
          </p:cNvSpPr>
          <p:nvPr/>
        </p:nvSpPr>
        <p:spPr>
          <a:xfrm>
            <a:off x="268288" y="1447800"/>
            <a:ext cx="8229600" cy="43434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09616" lvl="1" indent="-447663" fontAlgn="auto">
              <a:spcAft>
                <a:spcPts val="0"/>
              </a:spcAft>
              <a:buFont typeface="Wingdings" pitchFamily="2" charset="2"/>
              <a:buChar char="Ø"/>
              <a:defRPr/>
            </a:pPr>
            <a:endParaRPr lang="en-US" sz="2400" dirty="0">
              <a:solidFill>
                <a:prstClr val="black"/>
              </a:solidFill>
              <a:latin typeface="Baskerville Old Face" pitchFamily="18" charset="0"/>
            </a:endParaRPr>
          </a:p>
          <a:p>
            <a:pPr lvl="1" fontAlgn="auto">
              <a:spcAft>
                <a:spcPts val="0"/>
              </a:spcAft>
              <a:buFont typeface="Wingdings" pitchFamily="2" charset="2"/>
              <a:buChar char="Ø"/>
              <a:defRPr/>
            </a:pPr>
            <a:endParaRPr lang="en-US" sz="2400" b="1" i="1" dirty="0">
              <a:solidFill>
                <a:srgbClr val="F79646"/>
              </a:solidFill>
              <a:latin typeface="Baskerville Old Face" pitchFamily="18" charset="0"/>
            </a:endParaRPr>
          </a:p>
        </p:txBody>
      </p:sp>
      <p:sp>
        <p:nvSpPr>
          <p:cNvPr id="26628" name="Slide Number Placeholder 6"/>
          <p:cNvSpPr>
            <a:spLocks noGrp="1"/>
          </p:cNvSpPr>
          <p:nvPr>
            <p:ph type="sldNum" sz="quarter" idx="12"/>
          </p:nvPr>
        </p:nvSpPr>
        <p:spPr bwMode="auto">
          <a:xfrm>
            <a:off x="7928637" y="6033479"/>
            <a:ext cx="586712"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Aft>
                <a:spcPts val="600"/>
              </a:spcAft>
            </a:pPr>
            <a:fld id="{78B6BF8A-8A2A-4DCE-ABB7-9DF7EE966D18}" type="slidenum">
              <a:rPr lang="en-US" altLang="en-US" sz="900">
                <a:solidFill>
                  <a:schemeClr val="tx1">
                    <a:alpha val="80000"/>
                  </a:schemeClr>
                </a:solidFill>
                <a:latin typeface="+mn-lt"/>
                <a:ea typeface="+mn-ea"/>
                <a:cs typeface="+mn-cs"/>
              </a:rPr>
              <a:pPr>
                <a:spcAft>
                  <a:spcPts val="600"/>
                </a:spcAft>
              </a:pPr>
              <a:t>13</a:t>
            </a:fld>
            <a:endParaRPr lang="en-US" altLang="en-US" sz="900">
              <a:solidFill>
                <a:schemeClr val="tx1">
                  <a:alpha val="80000"/>
                </a:schemeClr>
              </a:solidFill>
              <a:latin typeface="+mn-lt"/>
              <a:ea typeface="+mn-ea"/>
              <a:cs typeface="+mn-cs"/>
            </a:endParaRPr>
          </a:p>
        </p:txBody>
      </p:sp>
      <p:sp>
        <p:nvSpPr>
          <p:cNvPr id="23558" name="Footer Placeholder 1"/>
          <p:cNvSpPr>
            <a:spLocks noGrp="1"/>
          </p:cNvSpPr>
          <p:nvPr>
            <p:ph type="ftr" sz="quarter" idx="11"/>
          </p:nvPr>
        </p:nvSpPr>
        <p:spPr bwMode="auto">
          <a:xfrm>
            <a:off x="3732023" y="6033479"/>
            <a:ext cx="394498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defRPr/>
            </a:pPr>
            <a:endParaRPr lang="en-US" altLang="en-US" sz="900" kern="1200">
              <a:solidFill>
                <a:schemeClr val="tx1">
                  <a:alpha val="80000"/>
                </a:schemeClr>
              </a:solidFill>
              <a:latin typeface="+mn-lt"/>
              <a:ea typeface="+mn-ea"/>
              <a:cs typeface="+mn-cs"/>
            </a:endParaRPr>
          </a:p>
        </p:txBody>
      </p:sp>
      <p:sp>
        <p:nvSpPr>
          <p:cNvPr id="26630" name="Title 1"/>
          <p:cNvSpPr>
            <a:spLocks noGrp="1"/>
          </p:cNvSpPr>
          <p:nvPr>
            <p:ph type="title"/>
          </p:nvPr>
        </p:nvSpPr>
        <p:spPr>
          <a:xfrm>
            <a:off x="628650" y="963877"/>
            <a:ext cx="2620771" cy="4930246"/>
          </a:xfrm>
        </p:spPr>
        <p:txBody>
          <a:bodyPr vert="horz" lIns="91440" tIns="45720" rIns="91440" bIns="45720" rtlCol="0" anchor="ctr">
            <a:normAutofit/>
          </a:bodyPr>
          <a:lstStyle/>
          <a:p>
            <a:pPr algn="r" defTabSz="914400" eaLnBrk="1" hangingPunct="1">
              <a:lnSpc>
                <a:spcPct val="90000"/>
              </a:lnSpc>
              <a:defRPr/>
            </a:pPr>
            <a:r>
              <a:rPr lang="en-US" altLang="en-US" sz="3700" b="1" kern="1200" dirty="0">
                <a:solidFill>
                  <a:schemeClr val="accent1"/>
                </a:solidFill>
                <a:latin typeface="+mj-lt"/>
                <a:ea typeface="+mj-ea"/>
                <a:cs typeface="+mj-cs"/>
              </a:rPr>
              <a:t>Bankruptcy Law 101: Automatic Stay</a:t>
            </a:r>
            <a:endParaRPr lang="en-US" altLang="en-US" sz="3700" kern="1200" dirty="0">
              <a:solidFill>
                <a:schemeClr val="accent1"/>
              </a:solidFill>
              <a:latin typeface="+mj-lt"/>
              <a:ea typeface="+mj-ea"/>
              <a:cs typeface="+mj-cs"/>
            </a:endParaRPr>
          </a:p>
        </p:txBody>
      </p:sp>
      <p:sp>
        <p:nvSpPr>
          <p:cNvPr id="26627" name="Content Placeholder 2"/>
          <p:cNvSpPr txBox="1">
            <a:spLocks/>
          </p:cNvSpPr>
          <p:nvPr/>
        </p:nvSpPr>
        <p:spPr bwMode="auto">
          <a:xfrm>
            <a:off x="3732023" y="963877"/>
            <a:ext cx="4783327"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vert="horz" lIns="91440" tIns="45720" rIns="91440" bIns="45720" rtlCol="0" anchor="ctr">
            <a:normAutofit/>
          </a:bodyPr>
          <a:lstStyle>
            <a:lvl1pPr marL="342900" indent="-342900">
              <a:defRPr>
                <a:solidFill>
                  <a:schemeClr val="tx1"/>
                </a:solidFill>
                <a:latin typeface="Calibri" pitchFamily="34" charset="0"/>
                <a:ea typeface="MS PGothic" pitchFamily="34" charset="-128"/>
              </a:defRPr>
            </a:lvl1pPr>
            <a:lvl2pPr marL="460375">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marL="1144588" lvl="1" indent="-228600" eaLnBrk="1" hangingPunct="1">
              <a:lnSpc>
                <a:spcPct val="90000"/>
              </a:lnSpc>
              <a:spcBef>
                <a:spcPts val="600"/>
              </a:spcBef>
              <a:spcAft>
                <a:spcPts val="600"/>
              </a:spcAft>
              <a:buFont typeface="Arial" panose="020B0604020202020204" pitchFamily="34" charset="0"/>
              <a:buChar char="•"/>
            </a:pPr>
            <a:r>
              <a:rPr lang="en-US" altLang="en-US" sz="1300" dirty="0">
                <a:latin typeface="+mn-lt"/>
                <a:ea typeface="+mn-ea"/>
              </a:rPr>
              <a:t>The filing of the bankruptcy petition triggers the automatic stay, akin to a </a:t>
            </a:r>
            <a:r>
              <a:rPr lang="en-US" altLang="en-US" sz="1300" b="1" dirty="0">
                <a:latin typeface="+mn-lt"/>
                <a:ea typeface="+mn-ea"/>
              </a:rPr>
              <a:t>federal injunction</a:t>
            </a:r>
            <a:r>
              <a:rPr lang="en-US" altLang="en-US" sz="1300" dirty="0">
                <a:latin typeface="+mn-lt"/>
                <a:ea typeface="+mn-ea"/>
              </a:rPr>
              <a:t>.  The stay prevents estate property from being dismantled piecemeal by the debtor’</a:t>
            </a:r>
            <a:r>
              <a:rPr lang="en-US" altLang="ja-JP" sz="1300" dirty="0">
                <a:latin typeface="+mn-lt"/>
                <a:ea typeface="+mn-ea"/>
              </a:rPr>
              <a:t>s creditors.</a:t>
            </a:r>
            <a:endParaRPr lang="en-US" altLang="en-US" sz="1300" dirty="0">
              <a:latin typeface="+mn-lt"/>
              <a:ea typeface="+mn-ea"/>
            </a:endParaRPr>
          </a:p>
          <a:p>
            <a:pPr marL="1598613" lvl="2" eaLnBrk="1" hangingPunct="1">
              <a:lnSpc>
                <a:spcPct val="90000"/>
              </a:lnSpc>
              <a:spcBef>
                <a:spcPts val="0"/>
              </a:spcBef>
              <a:spcAft>
                <a:spcPts val="600"/>
              </a:spcAft>
              <a:buFont typeface="Arial" panose="020B0604020202020204" pitchFamily="34" charset="0"/>
              <a:buChar char="•"/>
            </a:pPr>
            <a:r>
              <a:rPr lang="en-US" altLang="en-US" sz="1300" dirty="0">
                <a:latin typeface="+mn-lt"/>
                <a:ea typeface="+mn-ea"/>
              </a:rPr>
              <a:t>The stay bars continued collection efforts against the debtor, property of the debtor, and property of the bankruptcy estate.</a:t>
            </a:r>
          </a:p>
          <a:p>
            <a:pPr marL="1144588" lvl="1" indent="-228600" eaLnBrk="1" hangingPunct="1">
              <a:lnSpc>
                <a:spcPct val="90000"/>
              </a:lnSpc>
              <a:spcBef>
                <a:spcPts val="1200"/>
              </a:spcBef>
              <a:spcAft>
                <a:spcPts val="600"/>
              </a:spcAft>
              <a:buFont typeface="Arial" panose="020B0604020202020204" pitchFamily="34" charset="0"/>
              <a:buChar char="•"/>
            </a:pPr>
            <a:r>
              <a:rPr lang="en-US" altLang="en-US" sz="1300" dirty="0">
                <a:latin typeface="+mn-lt"/>
                <a:ea typeface="+mn-ea"/>
              </a:rPr>
              <a:t>Violations of the stay may carry serious consequences. </a:t>
            </a:r>
          </a:p>
          <a:p>
            <a:pPr marL="1598613" lvl="2" eaLnBrk="1" hangingPunct="1">
              <a:lnSpc>
                <a:spcPct val="90000"/>
              </a:lnSpc>
              <a:spcBef>
                <a:spcPts val="0"/>
              </a:spcBef>
              <a:spcAft>
                <a:spcPts val="600"/>
              </a:spcAft>
              <a:buFont typeface="Arial" panose="020B0604020202020204" pitchFamily="34" charset="0"/>
              <a:buChar char="•"/>
            </a:pPr>
            <a:r>
              <a:rPr lang="en-US" altLang="en-US" sz="1300" dirty="0">
                <a:latin typeface="+mn-lt"/>
                <a:ea typeface="+mn-ea"/>
              </a:rPr>
              <a:t>In the Sixth Circuit, actions taken in violation of the stay are voidable.</a:t>
            </a:r>
          </a:p>
          <a:p>
            <a:pPr marL="1598613" lvl="2" eaLnBrk="1" hangingPunct="1">
              <a:lnSpc>
                <a:spcPct val="90000"/>
              </a:lnSpc>
              <a:spcBef>
                <a:spcPts val="0"/>
              </a:spcBef>
              <a:spcAft>
                <a:spcPts val="600"/>
              </a:spcAft>
              <a:buFont typeface="Arial" panose="020B0604020202020204" pitchFamily="34" charset="0"/>
              <a:buChar char="•"/>
            </a:pPr>
            <a:r>
              <a:rPr lang="en-US" altLang="en-US" sz="1300" dirty="0">
                <a:latin typeface="+mn-lt"/>
                <a:ea typeface="+mn-ea"/>
              </a:rPr>
              <a:t>Under 11 U.S.C. § 362(k), an individual injured by a willful violation of the stay can recover actual damages, including costs and attorneys’</a:t>
            </a:r>
            <a:r>
              <a:rPr lang="en-US" altLang="ja-JP" sz="1300" dirty="0">
                <a:latin typeface="+mn-lt"/>
                <a:ea typeface="+mn-ea"/>
              </a:rPr>
              <a:t> fees, and potentially punitive damages. </a:t>
            </a:r>
            <a:endParaRPr lang="en-US" altLang="en-US" sz="1300" dirty="0">
              <a:latin typeface="+mn-lt"/>
              <a:ea typeface="+mn-ea"/>
            </a:endParaRPr>
          </a:p>
          <a:p>
            <a:pPr marL="1144588" lvl="1" indent="-228600" eaLnBrk="1" hangingPunct="1">
              <a:lnSpc>
                <a:spcPct val="90000"/>
              </a:lnSpc>
              <a:spcBef>
                <a:spcPts val="600"/>
              </a:spcBef>
              <a:spcAft>
                <a:spcPts val="600"/>
              </a:spcAft>
              <a:buFont typeface="Arial" panose="020B0604020202020204" pitchFamily="34" charset="0"/>
              <a:buChar char="•"/>
            </a:pPr>
            <a:r>
              <a:rPr lang="en-US" altLang="en-US" sz="1300" dirty="0">
                <a:latin typeface="+mn-lt"/>
                <a:ea typeface="+mn-ea"/>
              </a:rPr>
              <a:t>There are many exceptions to the automatic stay and various ways the automatic stay can expire or be terminated.</a:t>
            </a:r>
          </a:p>
          <a:p>
            <a:pPr marL="1598613" lvl="2" eaLnBrk="1" hangingPunct="1">
              <a:lnSpc>
                <a:spcPct val="90000"/>
              </a:lnSpc>
              <a:spcBef>
                <a:spcPts val="0"/>
              </a:spcBef>
              <a:spcAft>
                <a:spcPts val="600"/>
              </a:spcAft>
              <a:buFont typeface="Arial" panose="020B0604020202020204" pitchFamily="34" charset="0"/>
              <a:buChar char="•"/>
            </a:pPr>
            <a:r>
              <a:rPr lang="en-US" altLang="en-US" sz="1300" dirty="0">
                <a:latin typeface="+mn-lt"/>
                <a:ea typeface="+mn-ea"/>
              </a:rPr>
              <a:t>Criminal proceedings are not stayed.</a:t>
            </a:r>
          </a:p>
        </p:txBody>
      </p:sp>
      <p:pic>
        <p:nvPicPr>
          <p:cNvPr id="3" name="Picture 2" descr="A drawing of a cartoon character&#10;&#10;Description generated with very high confidence">
            <a:extLst>
              <a:ext uri="{FF2B5EF4-FFF2-40B4-BE49-F238E27FC236}">
                <a16:creationId xmlns:a16="http://schemas.microsoft.com/office/drawing/2014/main" id="{AE66423E-EC56-42FA-A4B0-E6F7DFF7C3F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37160" y="609600"/>
            <a:ext cx="3649035" cy="1828801"/>
          </a:xfrm>
          <a:prstGeom prst="rect">
            <a:avLst/>
          </a:prstGeom>
        </p:spPr>
      </p:pic>
      <p:sp>
        <p:nvSpPr>
          <p:cNvPr id="4" name="TextBox 3">
            <a:extLst>
              <a:ext uri="{FF2B5EF4-FFF2-40B4-BE49-F238E27FC236}">
                <a16:creationId xmlns:a16="http://schemas.microsoft.com/office/drawing/2014/main" id="{C9B0D981-9C02-4431-93CE-943CAC1F4040}"/>
              </a:ext>
            </a:extLst>
          </p:cNvPr>
          <p:cNvSpPr txBox="1"/>
          <p:nvPr/>
        </p:nvSpPr>
        <p:spPr>
          <a:xfrm>
            <a:off x="1066800" y="5101604"/>
            <a:ext cx="3222468" cy="230832"/>
          </a:xfrm>
          <a:prstGeom prst="rect">
            <a:avLst/>
          </a:prstGeom>
        </p:spPr>
        <p:txBody>
          <a:bodyPr vert="horz" wrap="square" lIns="91440" tIns="45720" rIns="91440" bIns="45720" rtlCol="0">
            <a:spAutoFit/>
          </a:bodyPr>
          <a:lstStyle/>
          <a:p>
            <a:r>
              <a:rPr lang="en-US" sz="900" dirty="0">
                <a:hlinkClick r:id="rId4" tooltip="http://rockntech.com.br/trava-portas-cartoon-pow-e-stop1/"/>
              </a:rPr>
              <a:t> </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8" name="Rectangle 137">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40065"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68605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651" name="Slide Number Placeholder 5"/>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Aft>
                <a:spcPts val="600"/>
              </a:spcAft>
            </a:pPr>
            <a:fld id="{8334726F-68BE-4417-A093-395B6B3D1696}" type="slidenum">
              <a:rPr lang="en-US" altLang="en-US">
                <a:solidFill>
                  <a:schemeClr val="tx1">
                    <a:alpha val="80000"/>
                  </a:schemeClr>
                </a:solidFill>
                <a:latin typeface="+mn-lt"/>
                <a:ea typeface="+mn-ea"/>
                <a:cs typeface="+mn-cs"/>
              </a:rPr>
              <a:pPr>
                <a:spcAft>
                  <a:spcPts val="600"/>
                </a:spcAft>
              </a:pPr>
              <a:t>14</a:t>
            </a:fld>
            <a:endParaRPr lang="en-US" altLang="en-US">
              <a:solidFill>
                <a:schemeClr val="tx1">
                  <a:alpha val="80000"/>
                </a:schemeClr>
              </a:solidFill>
              <a:latin typeface="+mn-lt"/>
              <a:ea typeface="+mn-ea"/>
              <a:cs typeface="+mn-cs"/>
            </a:endParaRPr>
          </a:p>
        </p:txBody>
      </p:sp>
      <p:sp>
        <p:nvSpPr>
          <p:cNvPr id="26629" name="Footer Placeholder 1"/>
          <p:cNvSpPr>
            <a:spLocks noGrp="1"/>
          </p:cNvSpPr>
          <p:nvPr>
            <p:ph type="ftr" sz="quarter" idx="11"/>
          </p:nvPr>
        </p:nvSpPr>
        <p:spPr bwMode="auto">
          <a:xfrm>
            <a:off x="3028950" y="6356350"/>
            <a:ext cx="30861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200" kern="1200">
              <a:solidFill>
                <a:schemeClr val="tx1">
                  <a:alpha val="80000"/>
                </a:schemeClr>
              </a:solidFill>
              <a:latin typeface="+mn-lt"/>
              <a:ea typeface="+mn-ea"/>
              <a:cs typeface="+mn-cs"/>
            </a:endParaRPr>
          </a:p>
        </p:txBody>
      </p:sp>
      <p:graphicFrame>
        <p:nvGraphicFramePr>
          <p:cNvPr id="27653" name="Content Placeholder 2">
            <a:extLst>
              <a:ext uri="{FF2B5EF4-FFF2-40B4-BE49-F238E27FC236}">
                <a16:creationId xmlns:a16="http://schemas.microsoft.com/office/drawing/2014/main" id="{686A6E20-197E-429D-B1C7-F65373DCCAA6}"/>
              </a:ext>
            </a:extLst>
          </p:cNvPr>
          <p:cNvGraphicFramePr/>
          <p:nvPr>
            <p:extLst>
              <p:ext uri="{D42A27DB-BD31-4B8C-83A1-F6EECF244321}">
                <p14:modId xmlns:p14="http://schemas.microsoft.com/office/powerpoint/2010/main" val="3504776793"/>
              </p:ext>
            </p:extLst>
          </p:nvPr>
        </p:nvGraphicFramePr>
        <p:xfrm>
          <a:off x="628650" y="2022475"/>
          <a:ext cx="7886700" cy="4154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p:cNvSpPr>
            <a:spLocks noGrp="1"/>
          </p:cNvSpPr>
          <p:nvPr>
            <p:ph type="title"/>
          </p:nvPr>
        </p:nvSpPr>
        <p:spPr>
          <a:xfrm>
            <a:off x="624751" y="365125"/>
            <a:ext cx="7890527" cy="1325563"/>
          </a:xfrm>
          <a:extLst>
            <a:ext uri="{FAA26D3D-D897-4be2-8F04-BA451C77F1D7}"/>
          </a:extLst>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p>
            <a:pPr algn="l" defTabSz="914400" eaLnBrk="1" hangingPunct="1">
              <a:lnSpc>
                <a:spcPct val="90000"/>
              </a:lnSpc>
              <a:defRPr/>
            </a:pPr>
            <a:r>
              <a:rPr lang="en-US" altLang="en-US" b="1" kern="1200">
                <a:solidFill>
                  <a:schemeClr val="tx1"/>
                </a:solidFill>
                <a:latin typeface="+mj-lt"/>
                <a:ea typeface="+mj-ea"/>
                <a:cs typeface="+mj-cs"/>
              </a:rPr>
              <a:t>Bankruptcy Law 101: Litigation</a:t>
            </a:r>
            <a:endParaRPr lang="en-US" altLang="en-US" kern="1200">
              <a:solidFill>
                <a:schemeClr val="tx1"/>
              </a:solidFill>
              <a:latin typeface="+mj-lt"/>
              <a:ea typeface="+mj-ea"/>
              <a:cs typeface="+mj-cs"/>
            </a:endParaRPr>
          </a:p>
        </p:txBody>
      </p:sp>
    </p:spTree>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8692" name="Freeform 21">
            <a:extLst>
              <a:ext uri="{FF2B5EF4-FFF2-40B4-BE49-F238E27FC236}">
                <a16:creationId xmlns:a16="http://schemas.microsoft.com/office/drawing/2014/main" id="{FEB0B922-A6AE-4089-8B21-F3E1A7709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678189" cy="6858000"/>
          </a:xfrm>
          <a:custGeom>
            <a:avLst/>
            <a:gdLst>
              <a:gd name="connsiteX0" fmla="*/ 0 w 10237586"/>
              <a:gd name="connsiteY0" fmla="*/ 0 h 6858000"/>
              <a:gd name="connsiteX1" fmla="*/ 7061432 w 10237586"/>
              <a:gd name="connsiteY1" fmla="*/ 0 h 6858000"/>
              <a:gd name="connsiteX2" fmla="*/ 10237586 w 10237586"/>
              <a:gd name="connsiteY2" fmla="*/ 6858000 h 6858000"/>
              <a:gd name="connsiteX3" fmla="*/ 0 w 102375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237586" h="6858000">
                <a:moveTo>
                  <a:pt x="0" y="0"/>
                </a:moveTo>
                <a:lnTo>
                  <a:pt x="7061432" y="0"/>
                </a:lnTo>
                <a:lnTo>
                  <a:pt x="10237586" y="6858000"/>
                </a:lnTo>
                <a:lnTo>
                  <a:pt x="0" y="6858000"/>
                </a:lnTo>
                <a:close/>
              </a:path>
            </a:pathLst>
          </a:custGeom>
          <a:solidFill>
            <a:srgbClr val="000000">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693" name="Freeform 20">
            <a:extLst>
              <a:ext uri="{FF2B5EF4-FFF2-40B4-BE49-F238E27FC236}">
                <a16:creationId xmlns:a16="http://schemas.microsoft.com/office/drawing/2014/main" id="{C5EB7378-ADA3-4D6E-8E3A-09FAD1478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35252" cy="6858000"/>
          </a:xfrm>
          <a:custGeom>
            <a:avLst/>
            <a:gdLst>
              <a:gd name="connsiteX0" fmla="*/ 0 w 9380336"/>
              <a:gd name="connsiteY0" fmla="*/ 0 h 6858000"/>
              <a:gd name="connsiteX1" fmla="*/ 6204182 w 9380336"/>
              <a:gd name="connsiteY1" fmla="*/ 0 h 6858000"/>
              <a:gd name="connsiteX2" fmla="*/ 9380336 w 9380336"/>
              <a:gd name="connsiteY2" fmla="*/ 6858000 h 6858000"/>
              <a:gd name="connsiteX3" fmla="*/ 0 w 93803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380336" h="6858000">
                <a:moveTo>
                  <a:pt x="0" y="0"/>
                </a:moveTo>
                <a:lnTo>
                  <a:pt x="6204182" y="0"/>
                </a:lnTo>
                <a:lnTo>
                  <a:pt x="9380336" y="6858000"/>
                </a:lnTo>
                <a:lnTo>
                  <a:pt x="0" y="6858000"/>
                </a:lnTo>
                <a:close/>
              </a:path>
            </a:pathLst>
          </a:cu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56902508"/>
              </p:ext>
            </p:extLst>
          </p:nvPr>
        </p:nvGraphicFramePr>
        <p:xfrm>
          <a:off x="457200" y="1594374"/>
          <a:ext cx="8229600" cy="4044426"/>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14592">
                <a:tc>
                  <a:txBody>
                    <a:bodyPr/>
                    <a:lstStyle>
                      <a:lvl1pPr defTabSz="4556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56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56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56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56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5613"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Baskerville Old Face" pitchFamily="18" charset="0"/>
                          <a:ea typeface="MS PGothic" pitchFamily="34" charset="-128"/>
                          <a:cs typeface="Arial" pitchFamily="34" charset="0"/>
                        </a:rPr>
                        <a:t>Chapter 7</a:t>
                      </a:r>
                    </a:p>
                  </a:txBody>
                  <a:tcPr marL="68575" marR="68575" marT="32968" marB="329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6A6A6"/>
                    </a:solidFill>
                  </a:tcPr>
                </a:tc>
                <a:tc>
                  <a:txBody>
                    <a:bodyPr/>
                    <a:lstStyle>
                      <a:lvl1pPr defTabSz="4556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56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56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56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56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5613" rtl="0" eaLnBrk="1" fontAlgn="base" latinLnBrk="0" hangingPunct="1">
                        <a:lnSpc>
                          <a:spcPct val="100000"/>
                        </a:lnSpc>
                        <a:spcBef>
                          <a:spcPct val="0"/>
                        </a:spcBef>
                        <a:spcAft>
                          <a:spcPct val="0"/>
                        </a:spcAft>
                        <a:buClrTx/>
                        <a:buSzTx/>
                        <a:buFont typeface="Wingdings" pitchFamily="2" charset="2"/>
                        <a:buNone/>
                        <a:tabLst/>
                      </a:pPr>
                      <a:r>
                        <a:rPr kumimoji="0" lang="en-US" altLang="en-US" sz="1600" b="1" i="0" u="none" strike="noStrike" cap="none" normalizeH="0" baseline="0">
                          <a:ln>
                            <a:noFill/>
                          </a:ln>
                          <a:solidFill>
                            <a:schemeClr val="tx1"/>
                          </a:solidFill>
                          <a:effectLst/>
                          <a:latin typeface="Baskerville Old Face" pitchFamily="18" charset="0"/>
                          <a:ea typeface="MS PGothic" pitchFamily="34" charset="-128"/>
                          <a:cs typeface="Arial" pitchFamily="34" charset="0"/>
                        </a:rPr>
                        <a:t>Chapter 13</a:t>
                      </a:r>
                    </a:p>
                  </a:txBody>
                  <a:tcPr marL="68575" marR="68575" marT="32968" marB="329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val="10000"/>
                  </a:ext>
                </a:extLst>
              </a:tr>
              <a:tr h="3729834">
                <a:tc>
                  <a:txBody>
                    <a:bodyPr/>
                    <a:lstStyle>
                      <a:lvl1pPr marL="285750" indent="-285750" defTabSz="4556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56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56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56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56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j-lt"/>
                          <a:ea typeface="MS PGothic" pitchFamily="34" charset="-128"/>
                          <a:cs typeface="Arial" pitchFamily="34" charset="0"/>
                        </a:rPr>
                        <a:t>Liquidation – creditors paid from sale of debtor</a:t>
                      </a:r>
                      <a:r>
                        <a:rPr kumimoji="0" lang="ja-JP" altLang="en-US" sz="1500" b="0" i="0" u="none" strike="noStrike" cap="none" normalizeH="0" baseline="0" dirty="0">
                          <a:ln>
                            <a:noFill/>
                          </a:ln>
                          <a:solidFill>
                            <a:schemeClr val="tx1"/>
                          </a:solidFill>
                          <a:effectLst/>
                          <a:latin typeface="+mj-lt"/>
                          <a:ea typeface="MS PGothic" pitchFamily="34" charset="-128"/>
                          <a:cs typeface="Arial" pitchFamily="34" charset="0"/>
                        </a:rPr>
                        <a:t>’</a:t>
                      </a:r>
                      <a:r>
                        <a:rPr kumimoji="0" lang="en-US" altLang="ja-JP" sz="1500" b="0" i="0" u="none" strike="noStrike" cap="none" normalizeH="0" baseline="0" dirty="0">
                          <a:ln>
                            <a:noFill/>
                          </a:ln>
                          <a:solidFill>
                            <a:schemeClr val="tx1"/>
                          </a:solidFill>
                          <a:effectLst/>
                          <a:latin typeface="+mj-lt"/>
                          <a:ea typeface="MS PGothic" pitchFamily="34" charset="-128"/>
                          <a:cs typeface="Arial" pitchFamily="34" charset="0"/>
                        </a:rPr>
                        <a:t>s nonexempt assets</a:t>
                      </a:r>
                      <a:endParaRPr kumimoji="0" lang="en-US" altLang="en-US" sz="1500" b="0" i="0" u="none" strike="noStrike" cap="none" normalizeH="0" baseline="0" dirty="0">
                        <a:ln>
                          <a:noFill/>
                        </a:ln>
                        <a:solidFill>
                          <a:schemeClr val="tx1"/>
                        </a:solidFill>
                        <a:effectLst/>
                        <a:latin typeface="+mj-lt"/>
                        <a:ea typeface="MS PGothic" pitchFamily="34" charset="-128"/>
                        <a:cs typeface="Arial" pitchFamily="34" charset="0"/>
                      </a:endParaRPr>
                    </a:p>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j-lt"/>
                          <a:ea typeface="MS PGothic" pitchFamily="34" charset="-128"/>
                          <a:cs typeface="Arial" pitchFamily="34" charset="0"/>
                        </a:rPr>
                        <a:t>No required repayment from debtor’</a:t>
                      </a:r>
                      <a:r>
                        <a:rPr kumimoji="0" lang="en-US" altLang="ja-JP" sz="1500" b="0" i="0" u="none" strike="noStrike" cap="none" normalizeH="0" baseline="0" dirty="0">
                          <a:ln>
                            <a:noFill/>
                          </a:ln>
                          <a:solidFill>
                            <a:schemeClr val="tx1"/>
                          </a:solidFill>
                          <a:effectLst/>
                          <a:latin typeface="+mj-lt"/>
                          <a:ea typeface="MS PGothic" pitchFamily="34" charset="-128"/>
                          <a:cs typeface="Arial" pitchFamily="34" charset="0"/>
                        </a:rPr>
                        <a:t>s income</a:t>
                      </a:r>
                      <a:endParaRPr kumimoji="0" lang="en-US" altLang="en-US" sz="1500" b="0" i="0" u="none" strike="noStrike" cap="none" normalizeH="0" baseline="0" dirty="0">
                        <a:ln>
                          <a:noFill/>
                        </a:ln>
                        <a:solidFill>
                          <a:schemeClr val="tx1"/>
                        </a:solidFill>
                        <a:effectLst/>
                        <a:latin typeface="+mj-lt"/>
                        <a:ea typeface="MS PGothic" pitchFamily="34" charset="-128"/>
                        <a:cs typeface="Arial" pitchFamily="34" charset="0"/>
                      </a:endParaRPr>
                    </a:p>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j-lt"/>
                          <a:ea typeface="MS PGothic" pitchFamily="34" charset="-128"/>
                          <a:cs typeface="Arial" pitchFamily="34" charset="0"/>
                        </a:rPr>
                        <a:t>Discharge enters approximately three months after filing</a:t>
                      </a:r>
                    </a:p>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j-lt"/>
                          <a:ea typeface="MS PGothic" pitchFamily="34" charset="-128"/>
                          <a:cs typeface="Arial" pitchFamily="34" charset="0"/>
                        </a:rPr>
                        <a:t>Judicial liens can be avoided</a:t>
                      </a:r>
                    </a:p>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j-lt"/>
                          <a:ea typeface="MS PGothic" pitchFamily="34" charset="-128"/>
                          <a:cs typeface="Arial" pitchFamily="34" charset="0"/>
                        </a:rPr>
                        <a:t>Wholly unsecured consensual or statutory liens </a:t>
                      </a:r>
                      <a:r>
                        <a:rPr kumimoji="0" lang="en-US" altLang="en-US" sz="1500" b="0" i="0" u="sng" strike="noStrike" cap="none" normalizeH="0" baseline="0" dirty="0">
                          <a:ln>
                            <a:noFill/>
                          </a:ln>
                          <a:solidFill>
                            <a:schemeClr val="tx1"/>
                          </a:solidFill>
                          <a:effectLst/>
                          <a:latin typeface="+mj-lt"/>
                          <a:ea typeface="MS PGothic" pitchFamily="34" charset="-128"/>
                          <a:cs typeface="Arial" pitchFamily="34" charset="0"/>
                        </a:rPr>
                        <a:t>cannot </a:t>
                      </a:r>
                      <a:r>
                        <a:rPr kumimoji="0" lang="en-US" altLang="en-US" sz="1500" b="0" i="0" u="none" strike="noStrike" cap="none" normalizeH="0" baseline="0" dirty="0">
                          <a:ln>
                            <a:noFill/>
                          </a:ln>
                          <a:solidFill>
                            <a:schemeClr val="tx1"/>
                          </a:solidFill>
                          <a:effectLst/>
                          <a:latin typeface="+mj-lt"/>
                          <a:ea typeface="MS PGothic" pitchFamily="34" charset="-128"/>
                          <a:cs typeface="Arial" pitchFamily="34" charset="0"/>
                        </a:rPr>
                        <a:t>be stripped off</a:t>
                      </a:r>
                    </a:p>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j-lt"/>
                          <a:ea typeface="MS PGothic" pitchFamily="34" charset="-128"/>
                          <a:cs typeface="Arial" pitchFamily="34" charset="0"/>
                        </a:rPr>
                        <a:t>No mechanism for paying non-dischargeable claims or arrears on secured claims</a:t>
                      </a:r>
                    </a:p>
                  </a:txBody>
                  <a:tcPr marL="68575" marR="68575" marT="32968" marB="329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85750" indent="-285750" defTabSz="455613">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5613">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5613">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5613">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5613">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5613"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n-lt"/>
                          <a:ea typeface="MS PGothic" pitchFamily="34" charset="-128"/>
                          <a:cs typeface="Arial" pitchFamily="34" charset="0"/>
                        </a:rPr>
                        <a:t>Repayment plan based on debtor’</a:t>
                      </a:r>
                      <a:r>
                        <a:rPr kumimoji="0" lang="en-US" altLang="ja-JP" sz="1500" b="0" i="0" u="none" strike="noStrike" cap="none" normalizeH="0" baseline="0" dirty="0">
                          <a:ln>
                            <a:noFill/>
                          </a:ln>
                          <a:solidFill>
                            <a:schemeClr val="tx1"/>
                          </a:solidFill>
                          <a:effectLst/>
                          <a:latin typeface="+mn-lt"/>
                          <a:ea typeface="MS PGothic" pitchFamily="34" charset="-128"/>
                          <a:cs typeface="Arial" pitchFamily="34" charset="0"/>
                        </a:rPr>
                        <a:t>s household income and reasonably necessary expenses</a:t>
                      </a:r>
                      <a:endParaRPr kumimoji="0" lang="en-US" altLang="en-US" sz="1500" b="0" i="0" u="none" strike="noStrike" cap="none" normalizeH="0" baseline="0" dirty="0">
                        <a:ln>
                          <a:noFill/>
                        </a:ln>
                        <a:solidFill>
                          <a:schemeClr val="tx1"/>
                        </a:solidFill>
                        <a:effectLst/>
                        <a:latin typeface="+mn-lt"/>
                        <a:ea typeface="MS PGothic" pitchFamily="34" charset="-128"/>
                        <a:cs typeface="Arial" pitchFamily="34" charset="0"/>
                      </a:endParaRPr>
                    </a:p>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n-lt"/>
                          <a:ea typeface="MS PGothic" pitchFamily="34" charset="-128"/>
                          <a:cs typeface="Arial" pitchFamily="34" charset="0"/>
                        </a:rPr>
                        <a:t>Assets need not be liquidated but creditors must receive at least what would have been received upon liquidation</a:t>
                      </a:r>
                    </a:p>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n-lt"/>
                          <a:ea typeface="MS PGothic" pitchFamily="34" charset="-128"/>
                          <a:cs typeface="Arial" pitchFamily="34" charset="0"/>
                        </a:rPr>
                        <a:t>Discharge enters upon completion of 3-5 year Chapter 13 plan </a:t>
                      </a:r>
                    </a:p>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n-lt"/>
                          <a:ea typeface="MS PGothic" pitchFamily="34" charset="-128"/>
                          <a:cs typeface="Arial" pitchFamily="34" charset="0"/>
                        </a:rPr>
                        <a:t>Wholly unsecured consensual or statutory liens </a:t>
                      </a:r>
                      <a:r>
                        <a:rPr kumimoji="0" lang="en-US" altLang="en-US" sz="1500" b="0" i="0" u="sng" strike="noStrike" cap="none" normalizeH="0" baseline="0" dirty="0">
                          <a:ln>
                            <a:noFill/>
                          </a:ln>
                          <a:solidFill>
                            <a:schemeClr val="tx1"/>
                          </a:solidFill>
                          <a:effectLst/>
                          <a:latin typeface="+mn-lt"/>
                          <a:ea typeface="MS PGothic" pitchFamily="34" charset="-128"/>
                          <a:cs typeface="Arial" pitchFamily="34" charset="0"/>
                        </a:rPr>
                        <a:t>can</a:t>
                      </a:r>
                      <a:r>
                        <a:rPr kumimoji="0" lang="en-US" altLang="en-US" sz="1500" b="0" i="0" u="none" strike="noStrike" cap="none" normalizeH="0" baseline="0" dirty="0">
                          <a:ln>
                            <a:noFill/>
                          </a:ln>
                          <a:solidFill>
                            <a:schemeClr val="tx1"/>
                          </a:solidFill>
                          <a:effectLst/>
                          <a:latin typeface="+mn-lt"/>
                          <a:ea typeface="MS PGothic" pitchFamily="34" charset="-128"/>
                          <a:cs typeface="Arial" pitchFamily="34" charset="0"/>
                        </a:rPr>
                        <a:t> be stripped off and judicial liens can be avoided</a:t>
                      </a:r>
                    </a:p>
                    <a:p>
                      <a:pPr marL="285750" marR="0" lvl="0" indent="-285750" algn="l" defTabSz="455613" rtl="0" eaLnBrk="1" fontAlgn="base" latinLnBrk="0" hangingPunct="1">
                        <a:lnSpc>
                          <a:spcPct val="100000"/>
                        </a:lnSpc>
                        <a:spcBef>
                          <a:spcPts val="200"/>
                        </a:spcBef>
                        <a:spcAft>
                          <a:spcPts val="600"/>
                        </a:spcAft>
                        <a:buClrTx/>
                        <a:buSzTx/>
                        <a:buFont typeface="Wingdings" pitchFamily="2" charset="2"/>
                        <a:buChar char="§"/>
                        <a:tabLst/>
                      </a:pPr>
                      <a:r>
                        <a:rPr kumimoji="0" lang="en-US" altLang="en-US" sz="1500" b="0" i="0" u="none" strike="noStrike" cap="none" normalizeH="0" baseline="0" dirty="0">
                          <a:ln>
                            <a:noFill/>
                          </a:ln>
                          <a:solidFill>
                            <a:schemeClr val="tx1"/>
                          </a:solidFill>
                          <a:effectLst/>
                          <a:latin typeface="+mn-lt"/>
                          <a:ea typeface="MS PGothic" pitchFamily="34" charset="-128"/>
                          <a:cs typeface="Arial" pitchFamily="34" charset="0"/>
                        </a:rPr>
                        <a:t>Plan can provide for payments of arrears on secured claims and must provide for full payment of priority claims, e.g. taxes and domestic support obligations</a:t>
                      </a:r>
                    </a:p>
                  </a:txBody>
                  <a:tcPr marL="68575" marR="68575" marT="32968" marB="329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27662" name="Footer Placeholder 3"/>
          <p:cNvSpPr>
            <a:spLocks noGrp="1"/>
          </p:cNvSpPr>
          <p:nvPr>
            <p:ph type="ftr" sz="quarter" idx="11"/>
          </p:nvPr>
        </p:nvSpPr>
        <p:spPr bwMode="auto">
          <a:xfrm>
            <a:off x="3028950" y="6356350"/>
            <a:ext cx="30861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557213" indent="-214313">
              <a:defRPr>
                <a:solidFill>
                  <a:schemeClr val="tx1"/>
                </a:solidFill>
                <a:latin typeface="Calibri" panose="020F0502020204030204" pitchFamily="34" charset="0"/>
              </a:defRPr>
            </a:lvl2pPr>
            <a:lvl3pPr marL="857250" indent="-171450">
              <a:defRPr>
                <a:solidFill>
                  <a:schemeClr val="tx1"/>
                </a:solidFill>
                <a:latin typeface="Calibri" panose="020F0502020204030204" pitchFamily="34" charset="0"/>
              </a:defRPr>
            </a:lvl3pPr>
            <a:lvl4pPr marL="1200150" indent="-171450">
              <a:defRPr>
                <a:solidFill>
                  <a:schemeClr val="tx1"/>
                </a:solidFill>
                <a:latin typeface="Calibri" panose="020F0502020204030204" pitchFamily="34" charset="0"/>
              </a:defRPr>
            </a:lvl4pPr>
            <a:lvl5pPr marL="1543050" indent="-171450">
              <a:defRPr>
                <a:solidFill>
                  <a:schemeClr val="tx1"/>
                </a:solidFill>
                <a:latin typeface="Calibri" panose="020F0502020204030204" pitchFamily="34" charset="0"/>
              </a:defRPr>
            </a:lvl5pPr>
            <a:lvl6pPr marL="1885950" indent="-171450" fontAlgn="base">
              <a:spcBef>
                <a:spcPct val="0"/>
              </a:spcBef>
              <a:spcAft>
                <a:spcPct val="0"/>
              </a:spcAft>
              <a:defRPr>
                <a:solidFill>
                  <a:schemeClr val="tx1"/>
                </a:solidFill>
                <a:latin typeface="Calibri" panose="020F0502020204030204" pitchFamily="34" charset="0"/>
              </a:defRPr>
            </a:lvl6pPr>
            <a:lvl7pPr marL="2228850" indent="-171450" fontAlgn="base">
              <a:spcBef>
                <a:spcPct val="0"/>
              </a:spcBef>
              <a:spcAft>
                <a:spcPct val="0"/>
              </a:spcAft>
              <a:defRPr>
                <a:solidFill>
                  <a:schemeClr val="tx1"/>
                </a:solidFill>
                <a:latin typeface="Calibri" panose="020F0502020204030204" pitchFamily="34" charset="0"/>
              </a:defRPr>
            </a:lvl7pPr>
            <a:lvl8pPr marL="2571750" indent="-171450" fontAlgn="base">
              <a:spcBef>
                <a:spcPct val="0"/>
              </a:spcBef>
              <a:spcAft>
                <a:spcPct val="0"/>
              </a:spcAft>
              <a:defRPr>
                <a:solidFill>
                  <a:schemeClr val="tx1"/>
                </a:solidFill>
                <a:latin typeface="Calibri" panose="020F0502020204030204" pitchFamily="34" charset="0"/>
              </a:defRPr>
            </a:lvl8pPr>
            <a:lvl9pPr marL="2914650" indent="-17145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200" kern="1200">
              <a:solidFill>
                <a:schemeClr val="tx1">
                  <a:tint val="75000"/>
                  <a:alpha val="80000"/>
                </a:schemeClr>
              </a:solidFill>
              <a:latin typeface="+mn-lt"/>
              <a:ea typeface="+mn-ea"/>
              <a:cs typeface="+mn-cs"/>
            </a:endParaRPr>
          </a:p>
        </p:txBody>
      </p:sp>
      <p:sp>
        <p:nvSpPr>
          <p:cNvPr id="28687" name="Slide Number Placeholder 5"/>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Aft>
                <a:spcPts val="600"/>
              </a:spcAft>
            </a:pPr>
            <a:fld id="{44F1FFA2-921B-440E-A25D-9802795355C4}" type="slidenum">
              <a:rPr lang="en-US" altLang="en-US">
                <a:solidFill>
                  <a:schemeClr val="tx1">
                    <a:tint val="75000"/>
                    <a:alpha val="80000"/>
                  </a:schemeClr>
                </a:solidFill>
                <a:latin typeface="+mn-lt"/>
                <a:ea typeface="+mn-ea"/>
                <a:cs typeface="+mn-cs"/>
              </a:rPr>
              <a:pPr>
                <a:spcAft>
                  <a:spcPts val="600"/>
                </a:spcAft>
              </a:pPr>
              <a:t>15</a:t>
            </a:fld>
            <a:endParaRPr lang="en-US" altLang="en-US">
              <a:solidFill>
                <a:schemeClr val="tx1">
                  <a:tint val="75000"/>
                  <a:alpha val="80000"/>
                </a:schemeClr>
              </a:solidFill>
              <a:latin typeface="+mn-lt"/>
              <a:ea typeface="+mn-ea"/>
              <a:cs typeface="+mn-cs"/>
            </a:endParaRPr>
          </a:p>
        </p:txBody>
      </p:sp>
      <p:graphicFrame>
        <p:nvGraphicFramePr>
          <p:cNvPr id="28689" name="TextBox 2">
            <a:extLst>
              <a:ext uri="{FF2B5EF4-FFF2-40B4-BE49-F238E27FC236}">
                <a16:creationId xmlns:a16="http://schemas.microsoft.com/office/drawing/2014/main" id="{B19F57DC-1D71-4EFC-81F2-BF32F8F258BE}"/>
              </a:ext>
            </a:extLst>
          </p:cNvPr>
          <p:cNvGraphicFramePr/>
          <p:nvPr>
            <p:extLst>
              <p:ext uri="{D42A27DB-BD31-4B8C-83A1-F6EECF244321}">
                <p14:modId xmlns:p14="http://schemas.microsoft.com/office/powerpoint/2010/main" val="3296338881"/>
              </p:ext>
            </p:extLst>
          </p:nvPr>
        </p:nvGraphicFramePr>
        <p:xfrm>
          <a:off x="545713" y="3285062"/>
          <a:ext cx="4280673" cy="4155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p:cNvSpPr>
            <a:spLocks noGrp="1"/>
          </p:cNvSpPr>
          <p:nvPr>
            <p:ph type="title"/>
          </p:nvPr>
        </p:nvSpPr>
        <p:spPr>
          <a:xfrm>
            <a:off x="628650" y="365125"/>
            <a:ext cx="7886700" cy="1325563"/>
          </a:xfrm>
          <a:extLst>
            <a:ext uri="{FAA26D3D-D897-4be2-8F04-BA451C77F1D7}"/>
          </a:extLst>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p>
            <a:pPr algn="l" defTabSz="914400" eaLnBrk="1" hangingPunct="1">
              <a:lnSpc>
                <a:spcPct val="90000"/>
              </a:lnSpc>
              <a:defRPr/>
            </a:pPr>
            <a:r>
              <a:rPr lang="en-US" altLang="en-US" sz="3200" b="1" dirty="0">
                <a:solidFill>
                  <a:srgbClr val="FFFFFF"/>
                </a:solidFill>
                <a:latin typeface="+mj-lt"/>
                <a:ea typeface="+mj-ea"/>
                <a:cs typeface="+mj-cs"/>
              </a:rPr>
              <a:t>Bankruptcy Law 101: Consumer Bankruptcy</a:t>
            </a:r>
            <a:endParaRPr lang="en-US" altLang="en-US" sz="3200" dirty="0">
              <a:solidFill>
                <a:srgbClr val="FFFFFF"/>
              </a:solidFill>
              <a:latin typeface="+mj-lt"/>
              <a:ea typeface="+mj-ea"/>
              <a:cs typeface="+mj-cs"/>
            </a:endParaRPr>
          </a:p>
        </p:txBody>
      </p:sp>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D4C3103B-AE2E-41DA-8805-65F1A948F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Oval 138">
            <a:extLst>
              <a:ext uri="{FF2B5EF4-FFF2-40B4-BE49-F238E27FC236}">
                <a16:creationId xmlns:a16="http://schemas.microsoft.com/office/drawing/2014/main" id="{CB1340FC-C4E2-4CD5-9BCA-7A022E8B4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0761" y="999969"/>
            <a:ext cx="2583177"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E3BC0C31-69A7-4200-9AFE-927230E1E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5253850"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3" name="Straight Connector 142">
            <a:extLst>
              <a:ext uri="{FF2B5EF4-FFF2-40B4-BE49-F238E27FC236}">
                <a16:creationId xmlns:a16="http://schemas.microsoft.com/office/drawing/2014/main" id="{45B5AFC7-2F07-4F7B-9151-E45D7548D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54405" y="4450080"/>
            <a:ext cx="925830"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9698" name="Content Placeholder 2"/>
          <p:cNvSpPr>
            <a:spLocks noGrp="1"/>
          </p:cNvSpPr>
          <p:nvPr>
            <p:ph idx="1"/>
          </p:nvPr>
        </p:nvSpPr>
        <p:spPr>
          <a:xfrm>
            <a:off x="870966" y="701019"/>
            <a:ext cx="4863070" cy="3382247"/>
          </a:xfrm>
        </p:spPr>
        <p:txBody>
          <a:bodyPr anchor="ctr">
            <a:normAutofit/>
          </a:bodyPr>
          <a:lstStyle/>
          <a:p>
            <a:pPr marL="463550" lvl="1" indent="-3175" eaLnBrk="1" hangingPunct="1">
              <a:lnSpc>
                <a:spcPct val="90000"/>
              </a:lnSpc>
              <a:spcBef>
                <a:spcPts val="600"/>
              </a:spcBef>
              <a:spcAft>
                <a:spcPts val="600"/>
              </a:spcAft>
              <a:buFont typeface="Arial" charset="0"/>
              <a:buNone/>
            </a:pPr>
            <a:r>
              <a:rPr lang="en-US" altLang="en-US" sz="1400" b="1">
                <a:latin typeface="Baskerville Old Face" pitchFamily="18" charset="0"/>
              </a:rPr>
              <a:t>Bankruptcy judges are</a:t>
            </a:r>
            <a:r>
              <a:rPr lang="en-US" altLang="en-US" sz="1400">
                <a:latin typeface="Baskerville Old Face" pitchFamily="18" charset="0"/>
              </a:rPr>
              <a:t>:</a:t>
            </a:r>
          </a:p>
          <a:p>
            <a:pPr marL="1144588" lvl="2" indent="-460375" eaLnBrk="1" hangingPunct="1">
              <a:lnSpc>
                <a:spcPct val="90000"/>
              </a:lnSpc>
              <a:spcBef>
                <a:spcPts val="600"/>
              </a:spcBef>
              <a:spcAft>
                <a:spcPts val="600"/>
              </a:spcAft>
              <a:buFont typeface="Wingdings" pitchFamily="2" charset="2"/>
              <a:buChar char="Ø"/>
            </a:pPr>
            <a:r>
              <a:rPr lang="en-US" altLang="en-US" sz="1400"/>
              <a:t>Appointed</a:t>
            </a:r>
            <a:r>
              <a:rPr lang="en-US" altLang="en-US" sz="1400" b="1"/>
              <a:t> </a:t>
            </a:r>
            <a:r>
              <a:rPr lang="en-US" altLang="en-US" sz="1400"/>
              <a:t>by the court of appeals for the circuit containing the district in which they are to serve; </a:t>
            </a:r>
          </a:p>
          <a:p>
            <a:pPr marL="1144588" lvl="2" indent="-460375" eaLnBrk="1" hangingPunct="1">
              <a:lnSpc>
                <a:spcPct val="90000"/>
              </a:lnSpc>
              <a:spcBef>
                <a:spcPts val="600"/>
              </a:spcBef>
              <a:spcAft>
                <a:spcPts val="600"/>
              </a:spcAft>
              <a:buFont typeface="Wingdings" pitchFamily="2" charset="2"/>
              <a:buChar char="Ø"/>
            </a:pPr>
            <a:r>
              <a:rPr lang="en-US" altLang="en-US" sz="1400"/>
              <a:t>Appointed to a term of 14 years; </a:t>
            </a:r>
          </a:p>
          <a:p>
            <a:pPr marL="1144588" lvl="2" indent="-460375" eaLnBrk="1" hangingPunct="1">
              <a:lnSpc>
                <a:spcPct val="90000"/>
              </a:lnSpc>
              <a:spcBef>
                <a:spcPts val="600"/>
              </a:spcBef>
              <a:spcAft>
                <a:spcPts val="600"/>
              </a:spcAft>
              <a:buFont typeface="Wingdings" pitchFamily="2" charset="2"/>
              <a:buChar char="Ø"/>
            </a:pPr>
            <a:r>
              <a:rPr lang="en-US" altLang="en-US" sz="1400"/>
              <a:t>Compensated at an annual rate equal to 92% of a district court judge’s salary; </a:t>
            </a:r>
          </a:p>
          <a:p>
            <a:pPr marL="1144588" lvl="2" indent="-460375" eaLnBrk="1" hangingPunct="1">
              <a:lnSpc>
                <a:spcPct val="90000"/>
              </a:lnSpc>
              <a:spcBef>
                <a:spcPts val="600"/>
              </a:spcBef>
              <a:spcAft>
                <a:spcPts val="600"/>
              </a:spcAft>
              <a:buFont typeface="Wingdings" pitchFamily="2" charset="2"/>
              <a:buChar char="Ø"/>
            </a:pPr>
            <a:r>
              <a:rPr lang="en-US" altLang="en-US" sz="1400"/>
              <a:t>Removable for incompetence, misconduct, neglect of duty, or physical or mental disability; and</a:t>
            </a:r>
          </a:p>
          <a:p>
            <a:pPr marL="1144588" lvl="2" indent="-460375" eaLnBrk="1" hangingPunct="1">
              <a:lnSpc>
                <a:spcPct val="90000"/>
              </a:lnSpc>
              <a:spcBef>
                <a:spcPts val="600"/>
              </a:spcBef>
              <a:spcAft>
                <a:spcPts val="600"/>
              </a:spcAft>
              <a:buFont typeface="Wingdings" pitchFamily="2" charset="2"/>
              <a:buChar char="Ø"/>
            </a:pPr>
            <a:r>
              <a:rPr lang="en-US" altLang="en-US" sz="1400"/>
              <a:t>Can agree to be recalled following retirement</a:t>
            </a:r>
            <a:r>
              <a:rPr lang="en-US" altLang="en-US" sz="1400">
                <a:latin typeface="Baskerville Old Face" pitchFamily="18" charset="0"/>
              </a:rPr>
              <a:t>.</a:t>
            </a:r>
          </a:p>
        </p:txBody>
      </p:sp>
      <p:sp>
        <p:nvSpPr>
          <p:cNvPr id="4" name="Footer Placeholder 3"/>
          <p:cNvSpPr>
            <a:spLocks noGrp="1"/>
          </p:cNvSpPr>
          <p:nvPr>
            <p:ph type="ftr" sz="quarter" idx="11"/>
          </p:nvPr>
        </p:nvSpPr>
        <p:spPr>
          <a:xfrm>
            <a:off x="868680" y="6356350"/>
            <a:ext cx="4720195" cy="365125"/>
          </a:xfrm>
        </p:spPr>
        <p:txBody>
          <a:bodyPr>
            <a:normAutofit/>
          </a:bodyPr>
          <a:lstStyle/>
          <a:p>
            <a:pPr algn="l">
              <a:defRPr/>
            </a:pPr>
            <a:endParaRPr lang="en-US" sz="1000">
              <a:solidFill>
                <a:schemeClr val="tx1">
                  <a:lumMod val="85000"/>
                  <a:lumOff val="15000"/>
                </a:schemeClr>
              </a:solidFill>
            </a:endParaRPr>
          </a:p>
        </p:txBody>
      </p:sp>
      <p:sp>
        <p:nvSpPr>
          <p:cNvPr id="29700" name="Slide Number Placeholder 4"/>
          <p:cNvSpPr>
            <a:spLocks noGrp="1"/>
          </p:cNvSpPr>
          <p:nvPr>
            <p:ph type="sldNum" sz="quarter" idx="12"/>
          </p:nvPr>
        </p:nvSpPr>
        <p:spPr bwMode="auto">
          <a:xfrm>
            <a:off x="8313575" y="6350238"/>
            <a:ext cx="274320" cy="365125"/>
          </a:xfrm>
          <a:prstGeom prst="ellipse">
            <a:avLst/>
          </a:prstGeom>
          <a:solidFill>
            <a:srgbClr val="595959"/>
          </a:solidFill>
          <a:extLs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spcAft>
                <a:spcPts val="600"/>
              </a:spcAft>
              <a:buFontTx/>
              <a:buNone/>
            </a:pPr>
            <a:fld id="{D0EA9E25-D36A-4E60-9979-4DFC6E3A3129}" type="slidenum">
              <a:rPr lang="en-US" altLang="en-US" sz="900">
                <a:solidFill>
                  <a:srgbClr val="FFFFFF"/>
                </a:solidFill>
                <a:cs typeface="Arial" charset="0"/>
              </a:rPr>
              <a:pPr algn="ctr">
                <a:spcBef>
                  <a:spcPct val="0"/>
                </a:spcBef>
                <a:spcAft>
                  <a:spcPts val="600"/>
                </a:spcAft>
                <a:buFontTx/>
                <a:buNone/>
              </a:pPr>
              <a:t>16</a:t>
            </a:fld>
            <a:endParaRPr lang="en-US" altLang="en-US" sz="900">
              <a:solidFill>
                <a:srgbClr val="FFFFFF"/>
              </a:solidFill>
              <a:cs typeface="Arial" charset="0"/>
            </a:endParaRPr>
          </a:p>
        </p:txBody>
      </p:sp>
      <p:sp>
        <p:nvSpPr>
          <p:cNvPr id="7" name="Title 1"/>
          <p:cNvSpPr>
            <a:spLocks noGrp="1"/>
          </p:cNvSpPr>
          <p:nvPr>
            <p:ph type="title"/>
          </p:nvPr>
        </p:nvSpPr>
        <p:spPr>
          <a:xfrm>
            <a:off x="868680" y="4894262"/>
            <a:ext cx="7730964" cy="1325563"/>
          </a:xfrm>
          <a:extLst>
            <a:ext uri="{FAA26D3D-D897-4be2-8F04-BA451C77F1D7}"/>
          </a:extLst>
        </p:spPr>
        <p:style>
          <a:lnRef idx="0">
            <a:schemeClr val="accent3"/>
          </a:lnRef>
          <a:fillRef idx="3">
            <a:schemeClr val="accent3"/>
          </a:fillRef>
          <a:effectRef idx="3">
            <a:schemeClr val="accent3"/>
          </a:effectRef>
          <a:fontRef idx="minor">
            <a:schemeClr val="lt1"/>
          </a:fontRef>
        </p:style>
        <p:txBody>
          <a:bodyPr>
            <a:normAutofit/>
          </a:bodyPr>
          <a:lstStyle/>
          <a:p>
            <a:pPr eaLnBrk="1" hangingPunct="1">
              <a:lnSpc>
                <a:spcPct val="90000"/>
              </a:lnSpc>
              <a:defRPr/>
            </a:pPr>
            <a:r>
              <a:rPr lang="en-US" altLang="en-US" b="1">
                <a:latin typeface="Baskerville Old Face" panose="02020602080505020303" pitchFamily="18" charset="0"/>
                <a:cs typeface="Times New Roman" panose="02020603050405020304" pitchFamily="18" charset="0"/>
              </a:rPr>
              <a:t>Jurisdiction &amp; Authority: Bankruptcy Judges</a:t>
            </a:r>
            <a:endParaRPr lang="en-US" altLang="en-US"/>
          </a:p>
        </p:txBody>
      </p:sp>
      <p:pic>
        <p:nvPicPr>
          <p:cNvPr id="3" name="Picture 2">
            <a:extLst>
              <a:ext uri="{FF2B5EF4-FFF2-40B4-BE49-F238E27FC236}">
                <a16:creationId xmlns:a16="http://schemas.microsoft.com/office/drawing/2014/main" id="{C4BCCB6B-AE44-40E9-8EE6-F242856E9E2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19800" y="838200"/>
            <a:ext cx="2895600" cy="360600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endParaRPr lang="en-US"/>
          </a:p>
        </p:txBody>
      </p:sp>
      <p:sp>
        <p:nvSpPr>
          <p:cNvPr id="3072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spcBef>
                <a:spcPct val="0"/>
              </a:spcBef>
              <a:buFontTx/>
              <a:buNone/>
            </a:pPr>
            <a:fld id="{A311584C-DDAE-460B-9664-295E7C772CC2}" type="slidenum">
              <a:rPr lang="en-US" altLang="en-US" sz="1200" smtClean="0">
                <a:solidFill>
                  <a:srgbClr val="898989"/>
                </a:solidFill>
                <a:cs typeface="Arial" charset="0"/>
              </a:rPr>
              <a:pPr>
                <a:spcBef>
                  <a:spcPct val="0"/>
                </a:spcBef>
                <a:buFontTx/>
                <a:buNone/>
              </a:pPr>
              <a:t>17</a:t>
            </a:fld>
            <a:endParaRPr lang="en-US" altLang="en-US" sz="1200">
              <a:solidFill>
                <a:srgbClr val="898989"/>
              </a:solidFill>
              <a:cs typeface="Arial" charset="0"/>
            </a:endParaRPr>
          </a:p>
        </p:txBody>
      </p:sp>
      <p:sp>
        <p:nvSpPr>
          <p:cNvPr id="7" name="Content Placeholder 2"/>
          <p:cNvSpPr>
            <a:spLocks noGrp="1"/>
          </p:cNvSpPr>
          <p:nvPr>
            <p:ph idx="1"/>
          </p:nvPr>
        </p:nvSpPr>
        <p:spPr>
          <a:xfrm>
            <a:off x="0" y="1600200"/>
            <a:ext cx="8686800" cy="5029200"/>
          </a:xfrm>
        </p:spPr>
        <p:txBody>
          <a:bodyPr>
            <a:noAutofit/>
          </a:bodyPr>
          <a:lstStyle/>
          <a:p>
            <a:pPr marL="1144588" indent="-460375" eaLnBrk="1" hangingPunct="1">
              <a:spcBef>
                <a:spcPts val="600"/>
              </a:spcBef>
              <a:spcAft>
                <a:spcPts val="600"/>
              </a:spcAft>
              <a:buFont typeface="Wingdings" pitchFamily="2" charset="2"/>
              <a:buChar char="Ø"/>
              <a:defRPr/>
            </a:pPr>
            <a:r>
              <a:rPr lang="en-US" altLang="en-US" sz="2000" b="1" dirty="0"/>
              <a:t>Under 28 U.S.C. § 1334</a:t>
            </a:r>
            <a:r>
              <a:rPr lang="en-US" altLang="en-US" sz="2000" dirty="0">
                <a:latin typeface="Baskerville Old Face" pitchFamily="18" charset="0"/>
              </a:rPr>
              <a:t>:</a:t>
            </a:r>
          </a:p>
          <a:p>
            <a:pPr marL="1828800" lvl="2" indent="-457200" eaLnBrk="1" hangingPunct="1">
              <a:spcBef>
                <a:spcPts val="600"/>
              </a:spcBef>
              <a:spcAft>
                <a:spcPts val="600"/>
              </a:spcAft>
              <a:buFont typeface="Arial" pitchFamily="34" charset="0"/>
              <a:buAutoNum type="arabicParenBoth"/>
              <a:defRPr/>
            </a:pPr>
            <a:r>
              <a:rPr lang="en-US" altLang="en-US" sz="2000" dirty="0"/>
              <a:t>District courts have </a:t>
            </a:r>
            <a:r>
              <a:rPr lang="en-US" altLang="en-US" b="1" dirty="0">
                <a:solidFill>
                  <a:schemeClr val="accent1"/>
                </a:solidFill>
                <a:effectLst>
                  <a:outerShdw blurRad="38100" dist="38100" dir="2700000" algn="tl">
                    <a:srgbClr val="C0C0C0"/>
                  </a:outerShdw>
                </a:effectLst>
              </a:rPr>
              <a:t>original and exclusive </a:t>
            </a:r>
            <a:r>
              <a:rPr lang="en-US" altLang="en-US" sz="2000" dirty="0"/>
              <a:t>jurisdiction over:</a:t>
            </a:r>
          </a:p>
          <a:p>
            <a:pPr marL="2289175" lvl="2" indent="-460375" eaLnBrk="1" hangingPunct="1">
              <a:spcBef>
                <a:spcPts val="600"/>
              </a:spcBef>
              <a:spcAft>
                <a:spcPts val="600"/>
              </a:spcAft>
              <a:buFont typeface="Arial" pitchFamily="34" charset="0"/>
              <a:buAutoNum type="alphaLcParenBoth"/>
              <a:defRPr/>
            </a:pPr>
            <a:r>
              <a:rPr lang="en-US" altLang="en-US" sz="1800" dirty="0"/>
              <a:t>All bankruptcy cases; and</a:t>
            </a:r>
          </a:p>
          <a:p>
            <a:pPr marL="2289175" lvl="2" indent="-460375" eaLnBrk="1" hangingPunct="1">
              <a:spcBef>
                <a:spcPts val="600"/>
              </a:spcBef>
              <a:spcAft>
                <a:spcPts val="600"/>
              </a:spcAft>
              <a:buFont typeface="Arial" pitchFamily="34" charset="0"/>
              <a:buAutoNum type="alphaLcParenBoth"/>
              <a:defRPr/>
            </a:pPr>
            <a:r>
              <a:rPr lang="en-US" altLang="en-US" sz="1800" dirty="0"/>
              <a:t>All the property of the debtor, wherever located, as of the commencement of the case, and property of the estate.</a:t>
            </a:r>
          </a:p>
          <a:p>
            <a:pPr marL="1828800" lvl="2" indent="-457200" eaLnBrk="1" hangingPunct="1">
              <a:spcBef>
                <a:spcPts val="600"/>
              </a:spcBef>
              <a:spcAft>
                <a:spcPts val="600"/>
              </a:spcAft>
              <a:buFont typeface="Arial" pitchFamily="34" charset="0"/>
              <a:buNone/>
              <a:defRPr/>
            </a:pPr>
            <a:r>
              <a:rPr lang="en-US" altLang="en-US" sz="2000" dirty="0"/>
              <a:t>(2)	District courts have </a:t>
            </a:r>
            <a:r>
              <a:rPr lang="en-US" altLang="en-US" b="1" dirty="0">
                <a:solidFill>
                  <a:schemeClr val="accent1"/>
                </a:solidFill>
                <a:effectLst>
                  <a:outerShdw blurRad="38100" dist="38100" dir="2700000" algn="tl">
                    <a:srgbClr val="C0C0C0"/>
                  </a:outerShdw>
                </a:effectLst>
              </a:rPr>
              <a:t>original but not exclusive </a:t>
            </a:r>
            <a:r>
              <a:rPr lang="en-US" altLang="en-US" sz="2000" dirty="0"/>
              <a:t>jurisdiction of all civil proceedings:</a:t>
            </a:r>
          </a:p>
          <a:p>
            <a:pPr marL="2289175" lvl="2" indent="-457200" eaLnBrk="1" hangingPunct="1">
              <a:spcBef>
                <a:spcPts val="600"/>
              </a:spcBef>
              <a:spcAft>
                <a:spcPts val="600"/>
              </a:spcAft>
              <a:buFont typeface="Arial" pitchFamily="34" charset="0"/>
              <a:buNone/>
              <a:defRPr/>
            </a:pPr>
            <a:r>
              <a:rPr lang="en-US" altLang="en-US" sz="1800" dirty="0"/>
              <a:t>(a)	</a:t>
            </a:r>
            <a:r>
              <a:rPr lang="en-US" altLang="en-US" sz="2000" b="1" dirty="0">
                <a:solidFill>
                  <a:schemeClr val="accent1"/>
                </a:solidFill>
                <a:effectLst>
                  <a:outerShdw blurRad="38100" dist="38100" dir="2700000" algn="tl">
                    <a:srgbClr val="C0C0C0"/>
                  </a:outerShdw>
                </a:effectLst>
              </a:rPr>
              <a:t>arising under</a:t>
            </a:r>
            <a:r>
              <a:rPr lang="en-US" altLang="en-US" sz="2000" b="1" dirty="0">
                <a:solidFill>
                  <a:srgbClr val="009900"/>
                </a:solidFill>
                <a:effectLst>
                  <a:outerShdw blurRad="38100" dist="38100" dir="2700000" algn="tl">
                    <a:srgbClr val="C0C0C0"/>
                  </a:outerShdw>
                </a:effectLst>
              </a:rPr>
              <a:t> </a:t>
            </a:r>
            <a:r>
              <a:rPr lang="en-US" altLang="en-US" sz="1800" dirty="0"/>
              <a:t>the Bankruptcy Code;</a:t>
            </a:r>
          </a:p>
          <a:p>
            <a:pPr marL="2289175" lvl="2" indent="-457200" eaLnBrk="1" hangingPunct="1">
              <a:spcBef>
                <a:spcPts val="600"/>
              </a:spcBef>
              <a:spcAft>
                <a:spcPts val="600"/>
              </a:spcAft>
              <a:buFont typeface="Arial" pitchFamily="34" charset="0"/>
              <a:buNone/>
              <a:defRPr/>
            </a:pPr>
            <a:r>
              <a:rPr lang="en-US" altLang="en-US" sz="1800" dirty="0"/>
              <a:t>(b)	</a:t>
            </a:r>
            <a:r>
              <a:rPr lang="en-US" altLang="en-US" sz="2000" b="1" dirty="0">
                <a:solidFill>
                  <a:schemeClr val="accent1"/>
                </a:solidFill>
                <a:effectLst>
                  <a:outerShdw blurRad="38100" dist="38100" dir="2700000" algn="tl">
                    <a:srgbClr val="C0C0C0"/>
                  </a:outerShdw>
                </a:effectLst>
              </a:rPr>
              <a:t>arising in </a:t>
            </a:r>
            <a:r>
              <a:rPr lang="en-US" altLang="en-US" sz="1800" dirty="0"/>
              <a:t>a bankruptcy case; or</a:t>
            </a:r>
          </a:p>
          <a:p>
            <a:pPr marL="2289175" lvl="2" indent="-457200" eaLnBrk="1" hangingPunct="1">
              <a:spcBef>
                <a:spcPts val="600"/>
              </a:spcBef>
              <a:spcAft>
                <a:spcPts val="600"/>
              </a:spcAft>
              <a:buFont typeface="Arial" pitchFamily="34" charset="0"/>
              <a:buNone/>
              <a:defRPr/>
            </a:pPr>
            <a:r>
              <a:rPr lang="en-US" altLang="en-US" sz="1800" dirty="0"/>
              <a:t>(c)	</a:t>
            </a:r>
            <a:r>
              <a:rPr lang="en-US" altLang="en-US" sz="2000" b="1" dirty="0">
                <a:solidFill>
                  <a:schemeClr val="accent1"/>
                </a:solidFill>
                <a:effectLst>
                  <a:outerShdw blurRad="38100" dist="38100" dir="2700000" algn="tl">
                    <a:srgbClr val="C0C0C0"/>
                  </a:outerShdw>
                </a:effectLst>
              </a:rPr>
              <a:t>related to </a:t>
            </a:r>
            <a:r>
              <a:rPr lang="en-US" altLang="en-US" sz="1800" dirty="0"/>
              <a:t>a bankruptcy case.</a:t>
            </a:r>
          </a:p>
        </p:txBody>
      </p:sp>
      <p:sp>
        <p:nvSpPr>
          <p:cNvPr id="3" name="Right Brace 2"/>
          <p:cNvSpPr/>
          <p:nvPr/>
        </p:nvSpPr>
        <p:spPr>
          <a:xfrm>
            <a:off x="5943600" y="4495800"/>
            <a:ext cx="152400" cy="76200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8" name="Right Brace 7"/>
          <p:cNvSpPr/>
          <p:nvPr/>
        </p:nvSpPr>
        <p:spPr>
          <a:xfrm>
            <a:off x="5343525" y="5410200"/>
            <a:ext cx="142875" cy="26670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30727" name="TextBox 8"/>
          <p:cNvSpPr txBox="1">
            <a:spLocks noChangeArrowheads="1"/>
          </p:cNvSpPr>
          <p:nvPr/>
        </p:nvSpPr>
        <p:spPr bwMode="auto">
          <a:xfrm>
            <a:off x="6096000" y="4660900"/>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b="1" dirty="0">
                <a:latin typeface="Baskerville Old Face" pitchFamily="18" charset="0"/>
              </a:rPr>
              <a:t>“core”</a:t>
            </a:r>
          </a:p>
        </p:txBody>
      </p:sp>
      <p:sp>
        <p:nvSpPr>
          <p:cNvPr id="30728" name="TextBox 9"/>
          <p:cNvSpPr txBox="1">
            <a:spLocks noChangeArrowheads="1"/>
          </p:cNvSpPr>
          <p:nvPr/>
        </p:nvSpPr>
        <p:spPr bwMode="auto">
          <a:xfrm>
            <a:off x="5486400" y="5359400"/>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b="1" dirty="0">
                <a:latin typeface="Baskerville Old Face" pitchFamily="18" charset="0"/>
              </a:rPr>
              <a:t>“non-core”</a:t>
            </a:r>
          </a:p>
        </p:txBody>
      </p:sp>
      <p:sp>
        <p:nvSpPr>
          <p:cNvPr id="11" name="Title 1"/>
          <p:cNvSpPr>
            <a:spLocks noGrp="1"/>
          </p:cNvSpPr>
          <p:nvPr>
            <p:ph type="title"/>
          </p:nvPr>
        </p:nvSpPr>
        <p:spPr>
          <a:xfrm>
            <a:off x="457200" y="274638"/>
            <a:ext cx="8229600" cy="1173162"/>
          </a:xfrm>
          <a:solidFill>
            <a:schemeClr val="accent1"/>
          </a:solidFill>
          <a:extLst>
            <a:ext uri="{FAA26D3D-D897-4be2-8F04-BA451C77F1D7}"/>
          </a:extLst>
        </p:spPr>
        <p:style>
          <a:lnRef idx="0">
            <a:schemeClr val="accent3"/>
          </a:lnRef>
          <a:fillRef idx="3">
            <a:schemeClr val="accent3"/>
          </a:fillRef>
          <a:effectRef idx="3">
            <a:schemeClr val="accent3"/>
          </a:effectRef>
          <a:fontRef idx="minor">
            <a:schemeClr val="lt1"/>
          </a:fontRef>
        </p:style>
        <p:txBody>
          <a:bodyPr/>
          <a:lstStyle/>
          <a:p>
            <a:pPr eaLnBrk="1" hangingPunct="1">
              <a:defRPr/>
            </a:pPr>
            <a:r>
              <a:rPr lang="en-US" altLang="en-US" sz="2800" b="1" dirty="0">
                <a:solidFill>
                  <a:schemeClr val="bg1"/>
                </a:solidFill>
                <a:latin typeface="Baskerville Old Face" panose="02020602080505020303" pitchFamily="18" charset="0"/>
                <a:cs typeface="Times New Roman" panose="02020603050405020304" pitchFamily="18" charset="0"/>
              </a:rPr>
              <a:t>Jurisdiction &amp; Authority: Subject Matter Jurisdiction</a:t>
            </a:r>
            <a:endParaRPr lang="en-US" altLang="en-US" sz="2800" dirty="0">
              <a:solidFill>
                <a:schemeClr val="bg1"/>
              </a:solidFill>
            </a:endParaRPr>
          </a:p>
        </p:txBody>
      </p:sp>
      <p:pic>
        <p:nvPicPr>
          <p:cNvPr id="5" name="Picture 4" descr="A picture containing indoor, plate, table, object&#10;&#10;Description generated with high confidence">
            <a:extLst>
              <a:ext uri="{FF2B5EF4-FFF2-40B4-BE49-F238E27FC236}">
                <a16:creationId xmlns:a16="http://schemas.microsoft.com/office/drawing/2014/main" id="{52A80399-1C9F-4326-AF3E-BA45C4ECF0F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848475" y="4495800"/>
            <a:ext cx="2295525" cy="17081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p:cNvSpPr>
            <a:spLocks noGrp="1"/>
          </p:cNvSpPr>
          <p:nvPr>
            <p:ph idx="1"/>
          </p:nvPr>
        </p:nvSpPr>
        <p:spPr>
          <a:xfrm>
            <a:off x="0" y="1447800"/>
            <a:ext cx="8839200" cy="4525963"/>
          </a:xfrm>
        </p:spPr>
        <p:txBody>
          <a:bodyPr/>
          <a:lstStyle/>
          <a:p>
            <a:pPr marL="457200" indent="-457200" eaLnBrk="1" hangingPunct="1">
              <a:spcAft>
                <a:spcPts val="600"/>
              </a:spcAft>
              <a:buFont typeface="Wingdings" pitchFamily="2" charset="2"/>
              <a:buChar char="Ø"/>
            </a:pPr>
            <a:endParaRPr lang="en-US" altLang="en-US" sz="800" dirty="0">
              <a:latin typeface="Baskerville Old Face" pitchFamily="18" charset="0"/>
            </a:endParaRPr>
          </a:p>
          <a:p>
            <a:pPr marL="1147763" indent="-457200" eaLnBrk="1" hangingPunct="1">
              <a:spcBef>
                <a:spcPts val="600"/>
              </a:spcBef>
              <a:spcAft>
                <a:spcPts val="1200"/>
              </a:spcAft>
              <a:buFont typeface="Wingdings" pitchFamily="2" charset="2"/>
              <a:buChar char="Ø"/>
            </a:pPr>
            <a:r>
              <a:rPr lang="en-US" altLang="en-US" sz="2000" dirty="0"/>
              <a:t>Under 28 U.S.C. § 157(a), district courts can extend bankruptcy jurisdiction to bankruptcy judges.</a:t>
            </a:r>
          </a:p>
          <a:p>
            <a:pPr marL="1147763" indent="-457200" eaLnBrk="1" hangingPunct="1">
              <a:spcBef>
                <a:spcPts val="600"/>
              </a:spcBef>
              <a:spcAft>
                <a:spcPts val="1200"/>
              </a:spcAft>
              <a:buFont typeface="Wingdings" pitchFamily="2" charset="2"/>
              <a:buChar char="Ø"/>
            </a:pPr>
            <a:r>
              <a:rPr lang="en-US" altLang="en-US" sz="2000" dirty="0"/>
              <a:t>For example, in the Southern District of Ohio General Order 05-02 provides:</a:t>
            </a:r>
            <a:endParaRPr lang="en-US" altLang="en-US" sz="1400" dirty="0"/>
          </a:p>
          <a:p>
            <a:pPr marL="1082675" lvl="2" indent="0" eaLnBrk="1" hangingPunct="1">
              <a:buFont typeface="Arial" charset="0"/>
              <a:buNone/>
            </a:pPr>
            <a:endParaRPr lang="en-US" altLang="en-US" sz="1800" dirty="0">
              <a:latin typeface="Baskerville Old Face" pitchFamily="18" charset="0"/>
            </a:endParaRPr>
          </a:p>
        </p:txBody>
      </p:sp>
      <p:sp>
        <p:nvSpPr>
          <p:cNvPr id="4" name="Footer Placeholder 3"/>
          <p:cNvSpPr>
            <a:spLocks noGrp="1"/>
          </p:cNvSpPr>
          <p:nvPr>
            <p:ph type="ftr" sz="quarter" idx="11"/>
          </p:nvPr>
        </p:nvSpPr>
        <p:spPr/>
        <p:txBody>
          <a:bodyPr/>
          <a:lstStyle/>
          <a:p>
            <a:pPr>
              <a:defRPr/>
            </a:pPr>
            <a:endParaRPr lang="en-US"/>
          </a:p>
        </p:txBody>
      </p:sp>
      <p:sp>
        <p:nvSpPr>
          <p:cNvPr id="3174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spcBef>
                <a:spcPct val="0"/>
              </a:spcBef>
              <a:buFontTx/>
              <a:buNone/>
            </a:pPr>
            <a:fld id="{68CE75FF-09CE-478D-993B-81D2E69BF271}" type="slidenum">
              <a:rPr lang="en-US" altLang="en-US" sz="1200" smtClean="0">
                <a:solidFill>
                  <a:srgbClr val="898989"/>
                </a:solidFill>
                <a:cs typeface="Arial" charset="0"/>
              </a:rPr>
              <a:pPr>
                <a:spcBef>
                  <a:spcPct val="0"/>
                </a:spcBef>
                <a:buFontTx/>
                <a:buNone/>
              </a:pPr>
              <a:t>18</a:t>
            </a:fld>
            <a:endParaRPr lang="en-US" altLang="en-US" sz="1200">
              <a:solidFill>
                <a:srgbClr val="898989"/>
              </a:solidFill>
              <a:cs typeface="Arial" charset="0"/>
            </a:endParaRPr>
          </a:p>
        </p:txBody>
      </p:sp>
      <p:sp>
        <p:nvSpPr>
          <p:cNvPr id="31749" name="TextBox 1"/>
          <p:cNvSpPr txBox="1">
            <a:spLocks noChangeArrowheads="1"/>
          </p:cNvSpPr>
          <p:nvPr/>
        </p:nvSpPr>
        <p:spPr bwMode="auto">
          <a:xfrm>
            <a:off x="228601" y="3392487"/>
            <a:ext cx="655319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000" dirty="0">
                <a:latin typeface="Baskerville Old Face" pitchFamily="18" charset="0"/>
              </a:rPr>
              <a:t>“</a:t>
            </a:r>
            <a:r>
              <a:rPr lang="en-US" altLang="en-US" sz="2000" b="1" dirty="0">
                <a:latin typeface="+mn-lt"/>
              </a:rPr>
              <a:t>By virtue of 28 U.S.C.  §§ 151 and 157(a) . . . all cases under the Bankruptcy Act and Title 11 of the United States Code and all actions, matters or proceedings arising under Title 11 of the United States Code or arising in or related to a case under the Bankruptcy Act and Title 11 of the United States Code shall be referred to the Bankruptcy Judges for this Judicial District </a:t>
            </a:r>
            <a:r>
              <a:rPr lang="en-US" altLang="en-US" sz="2000" dirty="0">
                <a:latin typeface="Baskerville Old Face" pitchFamily="18" charset="0"/>
              </a:rPr>
              <a:t>. . . . ”</a:t>
            </a:r>
            <a:endParaRPr lang="en-US" altLang="en-US" sz="2000" dirty="0"/>
          </a:p>
        </p:txBody>
      </p:sp>
      <p:sp>
        <p:nvSpPr>
          <p:cNvPr id="31751" name="TextBox 8"/>
          <p:cNvSpPr txBox="1">
            <a:spLocks noChangeArrowheads="1"/>
          </p:cNvSpPr>
          <p:nvPr/>
        </p:nvSpPr>
        <p:spPr bwMode="auto">
          <a:xfrm>
            <a:off x="7315200" y="4572000"/>
            <a:ext cx="6000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endParaRPr lang="en-US" altLang="en-US" sz="9000">
              <a:solidFill>
                <a:schemeClr val="accent1"/>
              </a:solidFill>
              <a:latin typeface="Baskerville Old Face" pitchFamily="18" charset="0"/>
            </a:endParaRPr>
          </a:p>
          <a:p>
            <a:pPr eaLnBrk="1" hangingPunct="1">
              <a:spcBef>
                <a:spcPct val="0"/>
              </a:spcBef>
              <a:buFontTx/>
              <a:buNone/>
            </a:pPr>
            <a:endParaRPr lang="en-US" altLang="en-US" sz="1800"/>
          </a:p>
        </p:txBody>
      </p:sp>
      <p:sp>
        <p:nvSpPr>
          <p:cNvPr id="10" name="Title 1"/>
          <p:cNvSpPr>
            <a:spLocks noGrp="1"/>
          </p:cNvSpPr>
          <p:nvPr>
            <p:ph type="title"/>
          </p:nvPr>
        </p:nvSpPr>
        <p:spPr>
          <a:solidFill>
            <a:schemeClr val="accent1"/>
          </a:solidFill>
          <a:extLst>
            <a:ext uri="{FAA26D3D-D897-4be2-8F04-BA451C77F1D7}"/>
          </a:extLst>
        </p:spPr>
        <p:style>
          <a:lnRef idx="0">
            <a:schemeClr val="accent3"/>
          </a:lnRef>
          <a:fillRef idx="3">
            <a:schemeClr val="accent3"/>
          </a:fillRef>
          <a:effectRef idx="3">
            <a:schemeClr val="accent3"/>
          </a:effectRef>
          <a:fontRef idx="minor">
            <a:schemeClr val="lt1"/>
          </a:fontRef>
        </p:style>
        <p:txBody>
          <a:bodyPr/>
          <a:lstStyle/>
          <a:p>
            <a:pPr eaLnBrk="1" hangingPunct="1">
              <a:defRPr/>
            </a:pPr>
            <a:r>
              <a:rPr lang="en-US" altLang="en-US" sz="3200" b="1" dirty="0">
                <a:solidFill>
                  <a:srgbClr val="FF0000"/>
                </a:solidFill>
                <a:latin typeface="Baskerville Old Face" panose="02020602080505020303" pitchFamily="18" charset="0"/>
                <a:cs typeface="Times New Roman" panose="02020603050405020304" pitchFamily="18" charset="0"/>
              </a:rPr>
              <a:t>Jurisdiction &amp; Authority: Subject Matter Jurisdiction</a:t>
            </a:r>
            <a:endParaRPr lang="en-US" altLang="en-US" sz="3200" dirty="0">
              <a:solidFill>
                <a:srgbClr val="FF0000"/>
              </a:solidFill>
            </a:endParaRPr>
          </a:p>
        </p:txBody>
      </p:sp>
      <p:pic>
        <p:nvPicPr>
          <p:cNvPr id="3" name="Picture 2" descr="A picture containing text, book&#10;&#10;Description generated with very high confidence">
            <a:extLst>
              <a:ext uri="{FF2B5EF4-FFF2-40B4-BE49-F238E27FC236}">
                <a16:creationId xmlns:a16="http://schemas.microsoft.com/office/drawing/2014/main" id="{BECEEE74-C543-4247-9536-AA0274416DE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29400" y="2971800"/>
            <a:ext cx="2514600" cy="3124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D7481200-3BB2-4CA3-9D54-1077F6F76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6994" y="0"/>
            <a:ext cx="3477006"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a:xfrm>
            <a:off x="3960018" y="6356350"/>
            <a:ext cx="2155031" cy="365125"/>
          </a:xfrm>
        </p:spPr>
        <p:txBody>
          <a:bodyPr>
            <a:normAutofit/>
          </a:bodyPr>
          <a:lstStyle/>
          <a:p>
            <a:pPr algn="l">
              <a:defRPr/>
            </a:pPr>
            <a:endParaRPr lang="en-US">
              <a:solidFill>
                <a:schemeClr val="tx1"/>
              </a:solidFill>
            </a:endParaRPr>
          </a:p>
        </p:txBody>
      </p:sp>
      <p:sp>
        <p:nvSpPr>
          <p:cNvPr id="32771" name="Slide Number Placeholder 4"/>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nSpc>
                <a:spcPct val="90000"/>
              </a:lnSpc>
              <a:spcBef>
                <a:spcPct val="0"/>
              </a:spcBef>
              <a:spcAft>
                <a:spcPts val="600"/>
              </a:spcAft>
              <a:buFontTx/>
              <a:buNone/>
            </a:pPr>
            <a:fld id="{54C6D318-6421-4051-8251-DBA48312E7A2}" type="slidenum">
              <a:rPr lang="en-US" altLang="en-US" sz="1800">
                <a:solidFill>
                  <a:schemeClr val="bg1"/>
                </a:solidFill>
                <a:cs typeface="Arial" charset="0"/>
              </a:rPr>
              <a:pPr>
                <a:lnSpc>
                  <a:spcPct val="90000"/>
                </a:lnSpc>
                <a:spcBef>
                  <a:spcPct val="0"/>
                </a:spcBef>
                <a:spcAft>
                  <a:spcPts val="600"/>
                </a:spcAft>
                <a:buFontTx/>
                <a:buNone/>
              </a:pPr>
              <a:t>19</a:t>
            </a:fld>
            <a:endParaRPr lang="en-US" altLang="en-US" sz="1800">
              <a:solidFill>
                <a:schemeClr val="bg1"/>
              </a:solidFill>
              <a:cs typeface="Arial" charset="0"/>
            </a:endParaRPr>
          </a:p>
        </p:txBody>
      </p:sp>
      <p:graphicFrame>
        <p:nvGraphicFramePr>
          <p:cNvPr id="32777" name="Content Placeholder 2">
            <a:extLst>
              <a:ext uri="{FF2B5EF4-FFF2-40B4-BE49-F238E27FC236}">
                <a16:creationId xmlns:a16="http://schemas.microsoft.com/office/drawing/2014/main" id="{4C51A92D-727E-4CCC-B67F-F1DEB4FC766A}"/>
              </a:ext>
            </a:extLst>
          </p:cNvPr>
          <p:cNvGraphicFramePr>
            <a:graphicFrameLocks noGrp="1"/>
          </p:cNvGraphicFramePr>
          <p:nvPr>
            <p:ph idx="1"/>
            <p:extLst>
              <p:ext uri="{D42A27DB-BD31-4B8C-83A1-F6EECF244321}">
                <p14:modId xmlns:p14="http://schemas.microsoft.com/office/powerpoint/2010/main" val="2587520058"/>
              </p:ext>
            </p:extLst>
          </p:nvPr>
        </p:nvGraphicFramePr>
        <p:xfrm>
          <a:off x="482203" y="642938"/>
          <a:ext cx="470177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p:cNvSpPr>
            <a:spLocks noGrp="1"/>
          </p:cNvSpPr>
          <p:nvPr>
            <p:ph type="title"/>
          </p:nvPr>
        </p:nvSpPr>
        <p:spPr>
          <a:xfrm>
            <a:off x="6149594" y="642938"/>
            <a:ext cx="2753106" cy="5502264"/>
          </a:xfrm>
          <a:extLst>
            <a:ext uri="{FAA26D3D-D897-4be2-8F04-BA451C77F1D7}"/>
          </a:extLst>
        </p:spPr>
        <p:style>
          <a:lnRef idx="0">
            <a:schemeClr val="accent3"/>
          </a:lnRef>
          <a:fillRef idx="3">
            <a:schemeClr val="accent3"/>
          </a:fillRef>
          <a:effectRef idx="3">
            <a:schemeClr val="accent3"/>
          </a:effectRef>
          <a:fontRef idx="minor">
            <a:schemeClr val="lt1"/>
          </a:fontRef>
        </p:style>
        <p:txBody>
          <a:bodyPr>
            <a:normAutofit/>
          </a:bodyPr>
          <a:lstStyle/>
          <a:p>
            <a:pPr eaLnBrk="1" hangingPunct="1">
              <a:defRPr/>
            </a:pPr>
            <a:r>
              <a:rPr lang="en-US" altLang="en-US" sz="4100" b="1">
                <a:solidFill>
                  <a:srgbClr val="FFFFFF"/>
                </a:solidFill>
                <a:latin typeface="Baskerville Old Face" panose="02020602080505020303" pitchFamily="18" charset="0"/>
                <a:cs typeface="Times New Roman" panose="02020603050405020304" pitchFamily="18" charset="0"/>
              </a:rPr>
              <a:t>Jurisdiction &amp; Authority: </a:t>
            </a:r>
            <a:br>
              <a:rPr lang="en-US" altLang="en-US" sz="4100" b="1">
                <a:solidFill>
                  <a:srgbClr val="FFFFFF"/>
                </a:solidFill>
                <a:latin typeface="Baskerville Old Face" panose="02020602080505020303" pitchFamily="18" charset="0"/>
                <a:cs typeface="Times New Roman" panose="02020603050405020304" pitchFamily="18" charset="0"/>
              </a:rPr>
            </a:br>
            <a:r>
              <a:rPr lang="en-US" altLang="en-US" sz="4100" b="1">
                <a:solidFill>
                  <a:srgbClr val="FFFFFF"/>
                </a:solidFill>
                <a:latin typeface="Baskerville Old Face" panose="02020602080505020303" pitchFamily="18" charset="0"/>
                <a:cs typeface="Times New Roman" panose="02020603050405020304" pitchFamily="18" charset="0"/>
              </a:rPr>
              <a:t>Core/Non-Core Proceedings</a:t>
            </a:r>
            <a:endParaRPr lang="en-US" altLang="en-US" sz="4100">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 name="Rectangle 203">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7601"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p:cNvSpPr>
            <a:spLocks noGrp="1"/>
          </p:cNvSpPr>
          <p:nvPr>
            <p:ph type="title"/>
          </p:nvPr>
        </p:nvSpPr>
        <p:spPr>
          <a:xfrm>
            <a:off x="628650" y="365125"/>
            <a:ext cx="7886700" cy="1325563"/>
          </a:xfrm>
          <a:extLst>
            <a:ext uri="{FAA26D3D-D897-4be2-8F04-BA451C77F1D7}"/>
          </a:extLst>
        </p:spPr>
        <p:style>
          <a:lnRef idx="0">
            <a:schemeClr val="accent2"/>
          </a:lnRef>
          <a:fillRef idx="3">
            <a:schemeClr val="accent2"/>
          </a:fillRef>
          <a:effectRef idx="3">
            <a:schemeClr val="accent2"/>
          </a:effectRef>
          <a:fontRef idx="minor">
            <a:schemeClr val="lt1"/>
          </a:fontRef>
        </p:style>
        <p:txBody>
          <a:bodyPr vert="horz" lIns="91440" tIns="45720" rIns="91440" bIns="45720" rtlCol="0">
            <a:normAutofit/>
          </a:bodyPr>
          <a:lstStyle/>
          <a:p>
            <a:pPr defTabSz="914400" eaLnBrk="1" hangingPunct="1">
              <a:lnSpc>
                <a:spcPct val="90000"/>
              </a:lnSpc>
              <a:defRPr/>
            </a:pPr>
            <a:r>
              <a:rPr lang="en-US" altLang="en-US" sz="4400" b="1" kern="1200">
                <a:latin typeface="+mj-lt"/>
                <a:ea typeface="+mj-ea"/>
                <a:cs typeface="+mj-cs"/>
              </a:rPr>
              <a:t>Impact of Bankruptcy on Other Practice Areas</a:t>
            </a:r>
            <a:endParaRPr lang="en-US" altLang="en-US" sz="4400" kern="1200">
              <a:latin typeface="+mj-lt"/>
              <a:ea typeface="+mj-ea"/>
              <a:cs typeface="+mj-cs"/>
            </a:endParaRPr>
          </a:p>
        </p:txBody>
      </p:sp>
      <p:sp>
        <p:nvSpPr>
          <p:cNvPr id="17413" name="Footer Placeholder 1"/>
          <p:cNvSpPr>
            <a:spLocks noGrp="1"/>
          </p:cNvSpPr>
          <p:nvPr>
            <p:ph type="ftr" sz="quarter" idx="11"/>
          </p:nvPr>
        </p:nvSpPr>
        <p:spPr bwMode="auto">
          <a:xfrm>
            <a:off x="3028950" y="6356350"/>
            <a:ext cx="30861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kern="1200">
              <a:solidFill>
                <a:schemeClr val="tx1">
                  <a:lumMod val="50000"/>
                  <a:lumOff val="50000"/>
                </a:schemeClr>
              </a:solidFill>
              <a:latin typeface="+mn-lt"/>
              <a:ea typeface="+mn-ea"/>
              <a:cs typeface="+mn-cs"/>
            </a:endParaRPr>
          </a:p>
        </p:txBody>
      </p:sp>
      <p:sp>
        <p:nvSpPr>
          <p:cNvPr id="16387" name="Slide Number Placeholder 5"/>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Aft>
                <a:spcPts val="600"/>
              </a:spcAft>
            </a:pPr>
            <a:fld id="{16737989-6FB4-4218-A624-AB709AD6EEFB}" type="slidenum">
              <a:rPr lang="en-US" altLang="en-US" sz="1000">
                <a:solidFill>
                  <a:schemeClr val="tx1">
                    <a:lumMod val="50000"/>
                    <a:lumOff val="50000"/>
                  </a:schemeClr>
                </a:solidFill>
                <a:latin typeface="+mn-lt"/>
                <a:ea typeface="+mn-ea"/>
                <a:cs typeface="+mn-cs"/>
              </a:rPr>
              <a:pPr>
                <a:spcAft>
                  <a:spcPts val="600"/>
                </a:spcAft>
              </a:pPr>
              <a:t>2</a:t>
            </a:fld>
            <a:endParaRPr lang="en-US" altLang="en-US" sz="1000">
              <a:solidFill>
                <a:schemeClr val="tx1">
                  <a:lumMod val="50000"/>
                  <a:lumOff val="50000"/>
                </a:schemeClr>
              </a:solidFill>
              <a:latin typeface="+mn-lt"/>
              <a:ea typeface="+mn-ea"/>
              <a:cs typeface="+mn-cs"/>
            </a:endParaRPr>
          </a:p>
        </p:txBody>
      </p:sp>
      <p:graphicFrame>
        <p:nvGraphicFramePr>
          <p:cNvPr id="17415" name="Content Placeholder 2">
            <a:extLst>
              <a:ext uri="{FF2B5EF4-FFF2-40B4-BE49-F238E27FC236}">
                <a16:creationId xmlns:a16="http://schemas.microsoft.com/office/drawing/2014/main" id="{4C91C3FC-119C-4CE6-8206-0C9B73B7BC8F}"/>
              </a:ext>
            </a:extLst>
          </p:cNvPr>
          <p:cNvGraphicFramePr/>
          <p:nvPr>
            <p:extLst>
              <p:ext uri="{D42A27DB-BD31-4B8C-83A1-F6EECF244321}">
                <p14:modId xmlns:p14="http://schemas.microsoft.com/office/powerpoint/2010/main" val="391820538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75">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a:xfrm>
            <a:off x="3960018" y="6356350"/>
            <a:ext cx="2155031" cy="365125"/>
          </a:xfrm>
        </p:spPr>
        <p:txBody>
          <a:bodyPr>
            <a:normAutofit/>
          </a:bodyPr>
          <a:lstStyle/>
          <a:p>
            <a:pPr algn="l">
              <a:defRPr/>
            </a:pPr>
            <a:endParaRPr lang="en-US">
              <a:solidFill>
                <a:schemeClr val="tx1"/>
              </a:solidFill>
            </a:endParaRPr>
          </a:p>
        </p:txBody>
      </p:sp>
      <p:sp>
        <p:nvSpPr>
          <p:cNvPr id="33795" name="Slide Number Placeholder 4"/>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nSpc>
                <a:spcPct val="90000"/>
              </a:lnSpc>
              <a:spcBef>
                <a:spcPct val="0"/>
              </a:spcBef>
              <a:spcAft>
                <a:spcPts val="600"/>
              </a:spcAft>
              <a:buFontTx/>
              <a:buNone/>
            </a:pPr>
            <a:fld id="{822AE6FD-D69D-4C28-B11B-FC1802990CB1}" type="slidenum">
              <a:rPr lang="en-US" altLang="en-US" sz="1800">
                <a:cs typeface="Arial" charset="0"/>
              </a:rPr>
              <a:pPr>
                <a:lnSpc>
                  <a:spcPct val="90000"/>
                </a:lnSpc>
                <a:spcBef>
                  <a:spcPct val="0"/>
                </a:spcBef>
                <a:spcAft>
                  <a:spcPts val="600"/>
                </a:spcAft>
                <a:buFontTx/>
                <a:buNone/>
              </a:pPr>
              <a:t>20</a:t>
            </a:fld>
            <a:endParaRPr lang="en-US" altLang="en-US" sz="1800">
              <a:cs typeface="Arial" charset="0"/>
            </a:endParaRPr>
          </a:p>
        </p:txBody>
      </p:sp>
      <p:graphicFrame>
        <p:nvGraphicFramePr>
          <p:cNvPr id="33797" name="Content Placeholder 2">
            <a:extLst>
              <a:ext uri="{FF2B5EF4-FFF2-40B4-BE49-F238E27FC236}">
                <a16:creationId xmlns:a16="http://schemas.microsoft.com/office/drawing/2014/main" id="{9DE70542-20C0-4C05-A3AC-E5D63A183E00}"/>
              </a:ext>
            </a:extLst>
          </p:cNvPr>
          <p:cNvGraphicFramePr>
            <a:graphicFrameLocks noGrp="1"/>
          </p:cNvGraphicFramePr>
          <p:nvPr>
            <p:ph idx="1"/>
            <p:extLst>
              <p:ext uri="{D42A27DB-BD31-4B8C-83A1-F6EECF244321}">
                <p14:modId xmlns:p14="http://schemas.microsoft.com/office/powerpoint/2010/main" val="605361356"/>
              </p:ext>
            </p:extLst>
          </p:nvPr>
        </p:nvGraphicFramePr>
        <p:xfrm>
          <a:off x="3960018" y="642938"/>
          <a:ext cx="4701779"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p:cNvSpPr>
            <a:spLocks noGrp="1"/>
          </p:cNvSpPr>
          <p:nvPr>
            <p:ph type="title"/>
          </p:nvPr>
        </p:nvSpPr>
        <p:spPr>
          <a:xfrm>
            <a:off x="707457" y="712269"/>
            <a:ext cx="2528249" cy="5502264"/>
          </a:xfrm>
          <a:extLst>
            <a:ext uri="{FAA26D3D-D897-4be2-8F04-BA451C77F1D7}"/>
          </a:extLst>
        </p:spPr>
        <p:style>
          <a:lnRef idx="0">
            <a:schemeClr val="accent3"/>
          </a:lnRef>
          <a:fillRef idx="3">
            <a:schemeClr val="accent3"/>
          </a:fillRef>
          <a:effectRef idx="3">
            <a:schemeClr val="accent3"/>
          </a:effectRef>
          <a:fontRef idx="minor">
            <a:schemeClr val="lt1"/>
          </a:fontRef>
        </p:style>
        <p:txBody>
          <a:bodyPr>
            <a:normAutofit/>
          </a:bodyPr>
          <a:lstStyle/>
          <a:p>
            <a:pPr eaLnBrk="1" hangingPunct="1">
              <a:defRPr/>
            </a:pPr>
            <a:r>
              <a:rPr lang="en-US" altLang="en-US" sz="3700" b="1">
                <a:solidFill>
                  <a:srgbClr val="FFFFFF"/>
                </a:solidFill>
                <a:latin typeface="Baskerville Old Face" panose="02020602080505020303" pitchFamily="18" charset="0"/>
                <a:cs typeface="Times New Roman" panose="02020603050405020304" pitchFamily="18" charset="0"/>
              </a:rPr>
              <a:t>Jurisdiction &amp; Authority: </a:t>
            </a:r>
            <a:br>
              <a:rPr lang="en-US" altLang="en-US" sz="3700" b="1">
                <a:solidFill>
                  <a:srgbClr val="FFFFFF"/>
                </a:solidFill>
                <a:latin typeface="Baskerville Old Face" panose="02020602080505020303" pitchFamily="18" charset="0"/>
                <a:cs typeface="Times New Roman" panose="02020603050405020304" pitchFamily="18" charset="0"/>
              </a:rPr>
            </a:br>
            <a:r>
              <a:rPr lang="en-US" altLang="en-US" sz="3700" b="1">
                <a:solidFill>
                  <a:srgbClr val="FFFFFF"/>
                </a:solidFill>
                <a:latin typeface="Baskerville Old Face" panose="02020602080505020303" pitchFamily="18" charset="0"/>
                <a:cs typeface="Times New Roman" panose="02020603050405020304" pitchFamily="18" charset="0"/>
              </a:rPr>
              <a:t>Core/Non-Core Proceedings</a:t>
            </a:r>
            <a:endParaRPr lang="en-US" altLang="en-US" sz="3700">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825" name="Rectangle 139">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826" name="Straight Connector 141">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13157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34827" name="Oval 143">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5860" y="5004581"/>
            <a:ext cx="721796" cy="962395"/>
          </a:xfrm>
          <a:prstGeom prst="ellipse">
            <a:avLst/>
          </a:prstGeom>
          <a:solidFill>
            <a:srgbClr val="756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7793" y="4865965"/>
            <a:ext cx="220272" cy="293695"/>
          </a:xfrm>
          <a:prstGeom prst="ellipse">
            <a:avLst/>
          </a:prstGeom>
          <a:solidFill>
            <a:srgbClr val="A634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posing for a picture&#10;&#10;Description generated with very high confidence">
            <a:extLst>
              <a:ext uri="{FF2B5EF4-FFF2-40B4-BE49-F238E27FC236}">
                <a16:creationId xmlns:a16="http://schemas.microsoft.com/office/drawing/2014/main" id="{1CC265F2-15F4-43E1-AFB5-6AF02CE9359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8405" r="4716"/>
          <a:stretch/>
        </p:blipFill>
        <p:spPr>
          <a:xfrm>
            <a:off x="4343401" y="9"/>
            <a:ext cx="4800600" cy="4723318"/>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sp>
        <p:nvSpPr>
          <p:cNvPr id="4" name="Footer Placeholder 3"/>
          <p:cNvSpPr>
            <a:spLocks noGrp="1"/>
          </p:cNvSpPr>
          <p:nvPr>
            <p:ph type="ftr" sz="quarter" idx="11"/>
          </p:nvPr>
        </p:nvSpPr>
        <p:spPr>
          <a:xfrm>
            <a:off x="480059" y="6350238"/>
            <a:ext cx="5069206" cy="365125"/>
          </a:xfrm>
        </p:spPr>
        <p:txBody>
          <a:bodyPr>
            <a:normAutofit/>
          </a:bodyPr>
          <a:lstStyle/>
          <a:p>
            <a:pPr algn="l">
              <a:defRPr/>
            </a:pPr>
            <a:endParaRPr lang="en-US"/>
          </a:p>
        </p:txBody>
      </p:sp>
      <p:sp>
        <p:nvSpPr>
          <p:cNvPr id="34819" name="Slide Number Placeholder 4"/>
          <p:cNvSpPr>
            <a:spLocks noGrp="1"/>
          </p:cNvSpPr>
          <p:nvPr>
            <p:ph type="sldNum" sz="quarter" idx="12"/>
          </p:nvPr>
        </p:nvSpPr>
        <p:spPr bwMode="auto">
          <a:xfrm>
            <a:off x="8313575" y="6350238"/>
            <a:ext cx="274320" cy="365125"/>
          </a:xfrm>
          <a:prstGeom prst="ellipse">
            <a:avLst/>
          </a:prstGeom>
          <a:solidFill>
            <a:srgbClr val="4C4C4C"/>
          </a:solidFill>
          <a:extLs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spcAft>
                <a:spcPts val="600"/>
              </a:spcAft>
              <a:buFontTx/>
              <a:buNone/>
            </a:pPr>
            <a:fld id="{26E50A48-1BAE-445C-ACD5-2C6FDCF0B13A}" type="slidenum">
              <a:rPr lang="en-US" altLang="en-US" sz="900">
                <a:solidFill>
                  <a:srgbClr val="FFFFFF"/>
                </a:solidFill>
                <a:cs typeface="Arial" charset="0"/>
              </a:rPr>
              <a:pPr algn="ctr">
                <a:spcBef>
                  <a:spcPct val="0"/>
                </a:spcBef>
                <a:spcAft>
                  <a:spcPts val="600"/>
                </a:spcAft>
                <a:buFontTx/>
                <a:buNone/>
              </a:pPr>
              <a:t>21</a:t>
            </a:fld>
            <a:endParaRPr lang="en-US" altLang="en-US" sz="900">
              <a:solidFill>
                <a:srgbClr val="FFFFFF"/>
              </a:solidFill>
              <a:cs typeface="Arial" charset="0"/>
            </a:endParaRPr>
          </a:p>
        </p:txBody>
      </p:sp>
      <p:sp>
        <p:nvSpPr>
          <p:cNvPr id="7" name="Title 1"/>
          <p:cNvSpPr>
            <a:spLocks noGrp="1"/>
          </p:cNvSpPr>
          <p:nvPr>
            <p:ph type="title"/>
          </p:nvPr>
        </p:nvSpPr>
        <p:spPr>
          <a:xfrm>
            <a:off x="480059" y="4526280"/>
            <a:ext cx="5558011" cy="1737360"/>
          </a:xfrm>
          <a:extLst>
            <a:ext uri="{FAA26D3D-D897-4be2-8F04-BA451C77F1D7}"/>
          </a:extLst>
        </p:spPr>
        <p:style>
          <a:lnRef idx="0">
            <a:schemeClr val="accent3"/>
          </a:lnRef>
          <a:fillRef idx="3">
            <a:schemeClr val="accent3"/>
          </a:fillRef>
          <a:effectRef idx="3">
            <a:schemeClr val="accent3"/>
          </a:effectRef>
          <a:fontRef idx="minor">
            <a:schemeClr val="lt1"/>
          </a:fontRef>
        </p:style>
        <p:txBody>
          <a:bodyPr>
            <a:normAutofit/>
          </a:bodyPr>
          <a:lstStyle/>
          <a:p>
            <a:pPr eaLnBrk="1" hangingPunct="1">
              <a:lnSpc>
                <a:spcPct val="90000"/>
              </a:lnSpc>
              <a:defRPr/>
            </a:pPr>
            <a:r>
              <a:rPr lang="en-US" altLang="en-US" sz="3900" b="1">
                <a:latin typeface="Baskerville Old Face" panose="02020602080505020303" pitchFamily="18" charset="0"/>
                <a:cs typeface="Times New Roman" panose="02020603050405020304" pitchFamily="18" charset="0"/>
              </a:rPr>
              <a:t>Jurisdiction &amp; Authority: </a:t>
            </a:r>
            <a:br>
              <a:rPr lang="en-US" altLang="en-US" sz="3900" b="1">
                <a:latin typeface="Baskerville Old Face" panose="02020602080505020303" pitchFamily="18" charset="0"/>
                <a:cs typeface="Times New Roman" panose="02020603050405020304" pitchFamily="18" charset="0"/>
              </a:rPr>
            </a:br>
            <a:r>
              <a:rPr lang="en-US" altLang="en-US" sz="3900" b="1">
                <a:latin typeface="Baskerville Old Face" panose="02020602080505020303" pitchFamily="18" charset="0"/>
                <a:cs typeface="Times New Roman" panose="02020603050405020304" pitchFamily="18" charset="0"/>
              </a:rPr>
              <a:t>Core/Non-Core Proceedings</a:t>
            </a:r>
            <a:endParaRPr lang="en-US" altLang="en-US" sz="3900"/>
          </a:p>
        </p:txBody>
      </p:sp>
      <p:sp>
        <p:nvSpPr>
          <p:cNvPr id="34823" name="Content Placeholder 2"/>
          <p:cNvSpPr>
            <a:spLocks noGrp="1"/>
          </p:cNvSpPr>
          <p:nvPr>
            <p:ph idx="1"/>
          </p:nvPr>
        </p:nvSpPr>
        <p:spPr>
          <a:xfrm>
            <a:off x="-457200" y="594360"/>
            <a:ext cx="4257477" cy="3012228"/>
          </a:xfrm>
        </p:spPr>
        <p:txBody>
          <a:bodyPr anchor="ctr">
            <a:noAutofit/>
          </a:bodyPr>
          <a:lstStyle/>
          <a:p>
            <a:pPr marL="1144588" indent="-460375" eaLnBrk="1" hangingPunct="1">
              <a:lnSpc>
                <a:spcPct val="90000"/>
              </a:lnSpc>
              <a:spcBef>
                <a:spcPts val="600"/>
              </a:spcBef>
              <a:spcAft>
                <a:spcPts val="600"/>
              </a:spcAft>
              <a:buFont typeface="Wingdings" pitchFamily="2" charset="2"/>
              <a:buChar char="Ø"/>
            </a:pPr>
            <a:r>
              <a:rPr lang="en-US" altLang="en-US" sz="1050" b="1" dirty="0"/>
              <a:t>Can a bankruptcy judge </a:t>
            </a:r>
            <a:r>
              <a:rPr lang="en-US" altLang="en-US" sz="1050" b="1" i="1" dirty="0"/>
              <a:t>always</a:t>
            </a:r>
            <a:r>
              <a:rPr lang="en-US" altLang="en-US" sz="1050" b="1" dirty="0"/>
              <a:t> decide a core proceeding</a:t>
            </a:r>
            <a:r>
              <a:rPr lang="en-US" altLang="en-US" sz="1050" dirty="0"/>
              <a:t>?</a:t>
            </a:r>
          </a:p>
          <a:p>
            <a:pPr marL="1598613" lvl="1" indent="-457200" eaLnBrk="1" hangingPunct="1">
              <a:lnSpc>
                <a:spcPct val="90000"/>
              </a:lnSpc>
              <a:spcBef>
                <a:spcPts val="600"/>
              </a:spcBef>
              <a:spcAft>
                <a:spcPts val="600"/>
              </a:spcAft>
              <a:buFont typeface="Wingdings" pitchFamily="2" charset="2"/>
              <a:buChar char="§"/>
            </a:pPr>
            <a:r>
              <a:rPr lang="en-US" altLang="en-US" sz="1050" dirty="0"/>
              <a:t>In 2011, the Supreme Court weighed in on the core/non-core distinction.</a:t>
            </a:r>
          </a:p>
          <a:p>
            <a:pPr marL="1598613" lvl="1" indent="-457200" eaLnBrk="1" hangingPunct="1">
              <a:lnSpc>
                <a:spcPct val="90000"/>
              </a:lnSpc>
              <a:spcBef>
                <a:spcPts val="600"/>
              </a:spcBef>
              <a:spcAft>
                <a:spcPts val="600"/>
              </a:spcAft>
              <a:buFont typeface="Wingdings" pitchFamily="2" charset="2"/>
              <a:buChar char="§"/>
            </a:pPr>
            <a:r>
              <a:rPr lang="en-US" altLang="en-US" sz="1050" dirty="0"/>
              <a:t>In </a:t>
            </a:r>
            <a:r>
              <a:rPr lang="en-US" altLang="en-US" sz="1050" i="1" dirty="0"/>
              <a:t>Stern v. Marshall</a:t>
            </a:r>
            <a:r>
              <a:rPr lang="en-US" altLang="en-US" sz="1050" dirty="0"/>
              <a:t>, the Court held that a bankruptcy judge lacked constitutional authority to decide a counterclaim that a debtor brought against one of her creditors.  </a:t>
            </a:r>
            <a:r>
              <a:rPr lang="en-US" altLang="en-US" sz="1050" i="1" dirty="0"/>
              <a:t>See</a:t>
            </a:r>
            <a:r>
              <a:rPr lang="en-US" altLang="en-US" sz="1050" dirty="0"/>
              <a:t> 131 S. Ct. 2594 (2011).</a:t>
            </a:r>
          </a:p>
          <a:p>
            <a:pPr marL="2058988" lvl="2" indent="-457200" eaLnBrk="1" hangingPunct="1">
              <a:lnSpc>
                <a:spcPct val="90000"/>
              </a:lnSpc>
              <a:spcBef>
                <a:spcPts val="0"/>
              </a:spcBef>
              <a:spcAft>
                <a:spcPts val="600"/>
              </a:spcAft>
              <a:buFont typeface="Courier New" pitchFamily="49" charset="0"/>
              <a:buChar char="o"/>
            </a:pPr>
            <a:r>
              <a:rPr lang="en-US" altLang="en-US" sz="1050" dirty="0"/>
              <a:t>Even though Congress had deemed such counterclaims core proceedings, the Court noted that the claim at issue—a tort—was just like the breach of contract claim in </a:t>
            </a:r>
            <a:r>
              <a:rPr lang="en-US" altLang="en-US" sz="1050" i="1" dirty="0"/>
              <a:t>Marathon</a:t>
            </a:r>
            <a:r>
              <a:rPr lang="en-US" altLang="en-US" sz="1050" dirty="0"/>
              <a:t>; such a claim arises at common law, which existed independent of the bankruptcy and, therefore, only a federal judge exercising Article III judicial power could resolve it.</a:t>
            </a:r>
          </a:p>
          <a:p>
            <a:pPr marL="1598613" lvl="1" indent="-457200" eaLnBrk="1" hangingPunct="1">
              <a:lnSpc>
                <a:spcPct val="90000"/>
              </a:lnSpc>
              <a:spcBef>
                <a:spcPts val="600"/>
              </a:spcBef>
              <a:spcAft>
                <a:spcPts val="600"/>
              </a:spcAft>
              <a:buFont typeface="Wingdings" pitchFamily="2" charset="2"/>
              <a:buChar char="§"/>
            </a:pPr>
            <a:r>
              <a:rPr lang="en-US" altLang="en-US" sz="1050" i="1" dirty="0"/>
              <a:t>Stern</a:t>
            </a:r>
            <a:r>
              <a:rPr lang="en-US" altLang="en-US" sz="1050" dirty="0"/>
              <a:t> stands for the proposition that just because a proceeding qualifies as “core” under the statute, a bankruptcy judge may nevertheless lack the </a:t>
            </a:r>
            <a:r>
              <a:rPr lang="en-US" altLang="en-US" sz="1050" i="1" dirty="0"/>
              <a:t>constitutional</a:t>
            </a:r>
            <a:r>
              <a:rPr lang="en-US" altLang="en-US" sz="1050" dirty="0"/>
              <a:t> </a:t>
            </a:r>
            <a:r>
              <a:rPr lang="en-US" altLang="en-US" sz="1050" i="1" dirty="0"/>
              <a:t>authority</a:t>
            </a:r>
            <a:r>
              <a:rPr lang="en-US" altLang="en-US" sz="1050" dirty="0"/>
              <a:t> to decide it.</a:t>
            </a:r>
            <a:endParaRPr lang="en-US" altLang="en-US" sz="105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3124200" y="5754687"/>
            <a:ext cx="2895600" cy="365125"/>
          </a:xfrm>
        </p:spPr>
        <p:txBody>
          <a:bodyPr/>
          <a:lstStyle/>
          <a:p>
            <a:pPr>
              <a:defRPr/>
            </a:pPr>
            <a:endParaRPr lang="en-US"/>
          </a:p>
        </p:txBody>
      </p:sp>
      <p:sp>
        <p:nvSpPr>
          <p:cNvPr id="3584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spcBef>
                <a:spcPct val="0"/>
              </a:spcBef>
              <a:buFontTx/>
              <a:buNone/>
            </a:pPr>
            <a:fld id="{66B61A97-D9A6-4A81-9200-2CF7704A5063}" type="slidenum">
              <a:rPr lang="en-US" altLang="en-US" sz="1200" smtClean="0">
                <a:solidFill>
                  <a:srgbClr val="898989"/>
                </a:solidFill>
                <a:cs typeface="Arial" charset="0"/>
              </a:rPr>
              <a:pPr>
                <a:spcBef>
                  <a:spcPct val="0"/>
                </a:spcBef>
                <a:buFontTx/>
                <a:buNone/>
              </a:pPr>
              <a:t>22</a:t>
            </a:fld>
            <a:endParaRPr lang="en-US" altLang="en-US" sz="1200">
              <a:solidFill>
                <a:srgbClr val="898989"/>
              </a:solidFill>
              <a:cs typeface="Arial" charset="0"/>
            </a:endParaRPr>
          </a:p>
        </p:txBody>
      </p:sp>
      <p:sp>
        <p:nvSpPr>
          <p:cNvPr id="5124" name="Title 1"/>
          <p:cNvSpPr>
            <a:spLocks noGrp="1"/>
          </p:cNvSpPr>
          <p:nvPr>
            <p:ph type="title"/>
          </p:nvPr>
        </p:nvSpPr>
        <p:spPr>
          <a:xfrm>
            <a:off x="152400" y="228600"/>
            <a:ext cx="8686800" cy="1066800"/>
          </a:xfrm>
          <a:extLst>
            <a:ext uri="{FAA26D3D-D897-4be2-8F04-BA451C77F1D7}"/>
          </a:extLst>
        </p:spPr>
        <p:style>
          <a:lnRef idx="0">
            <a:schemeClr val="accent3"/>
          </a:lnRef>
          <a:fillRef idx="3">
            <a:schemeClr val="accent3"/>
          </a:fillRef>
          <a:effectRef idx="3">
            <a:schemeClr val="accent3"/>
          </a:effectRef>
          <a:fontRef idx="minor">
            <a:schemeClr val="lt1"/>
          </a:fontRef>
        </p:style>
        <p:txBody>
          <a:bodyPr/>
          <a:lstStyle/>
          <a:p>
            <a:pPr eaLnBrk="1" hangingPunct="1">
              <a:defRPr/>
            </a:pPr>
            <a:r>
              <a:rPr lang="en-US" altLang="en-US" sz="4000" b="1" dirty="0">
                <a:solidFill>
                  <a:schemeClr val="bg1"/>
                </a:solidFill>
                <a:latin typeface="Baskerville Old Face" panose="02020602080505020303" pitchFamily="18" charset="0"/>
                <a:cs typeface="Times New Roman" panose="02020603050405020304" pitchFamily="18" charset="0"/>
              </a:rPr>
              <a:t>Bankruptcy Appeals</a:t>
            </a:r>
            <a:endParaRPr lang="en-US" altLang="en-US" dirty="0">
              <a:solidFill>
                <a:schemeClr val="bg1"/>
              </a:solidFill>
            </a:endParaRPr>
          </a:p>
        </p:txBody>
      </p:sp>
      <p:sp>
        <p:nvSpPr>
          <p:cNvPr id="7" name="Oval 6"/>
          <p:cNvSpPr/>
          <p:nvPr/>
        </p:nvSpPr>
        <p:spPr>
          <a:xfrm>
            <a:off x="3124200" y="1438275"/>
            <a:ext cx="2949575" cy="1220787"/>
          </a:xfrm>
          <a:prstGeom prst="ellipse">
            <a:avLst/>
          </a:prstGeom>
        </p:spPr>
        <p:style>
          <a:lnRef idx="2">
            <a:schemeClr val="accent1">
              <a:shade val="50000"/>
            </a:schemeClr>
          </a:lnRef>
          <a:fillRef idx="1001">
            <a:schemeClr val="dk2"/>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8" name="Oval 7"/>
          <p:cNvSpPr/>
          <p:nvPr/>
        </p:nvSpPr>
        <p:spPr>
          <a:xfrm>
            <a:off x="2800350" y="4876800"/>
            <a:ext cx="3676650" cy="1138237"/>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 name="Oval 8"/>
          <p:cNvSpPr/>
          <p:nvPr/>
        </p:nvSpPr>
        <p:spPr>
          <a:xfrm>
            <a:off x="6248400" y="2667000"/>
            <a:ext cx="2514600" cy="12588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 name="Oval 9"/>
          <p:cNvSpPr/>
          <p:nvPr/>
        </p:nvSpPr>
        <p:spPr>
          <a:xfrm>
            <a:off x="228600" y="2667000"/>
            <a:ext cx="2686050" cy="14208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5853" name="TextBox 10"/>
          <p:cNvSpPr txBox="1">
            <a:spLocks noChangeArrowheads="1"/>
          </p:cNvSpPr>
          <p:nvPr/>
        </p:nvSpPr>
        <p:spPr bwMode="auto">
          <a:xfrm>
            <a:off x="3228975" y="1727200"/>
            <a:ext cx="2819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n-US" altLang="en-US" sz="2000" b="1" dirty="0">
                <a:solidFill>
                  <a:srgbClr val="FFFFFF"/>
                </a:solidFill>
                <a:latin typeface="Baskerville Old Face" pitchFamily="18" charset="0"/>
              </a:rPr>
              <a:t>U.S. Court of Appeals for the Sixth Circuit</a:t>
            </a:r>
          </a:p>
        </p:txBody>
      </p:sp>
      <p:sp>
        <p:nvSpPr>
          <p:cNvPr id="35854" name="TextBox 11"/>
          <p:cNvSpPr txBox="1">
            <a:spLocks noChangeArrowheads="1"/>
          </p:cNvSpPr>
          <p:nvPr/>
        </p:nvSpPr>
        <p:spPr bwMode="auto">
          <a:xfrm>
            <a:off x="3124200" y="5092700"/>
            <a:ext cx="31750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n-US" altLang="en-US" sz="2500" b="1">
                <a:solidFill>
                  <a:srgbClr val="FFFFFF"/>
                </a:solidFill>
                <a:latin typeface="Baskerville Old Face" pitchFamily="18" charset="0"/>
              </a:rPr>
              <a:t>U.S. Bankruptcy Court</a:t>
            </a:r>
          </a:p>
          <a:p>
            <a:pPr algn="ctr" eaLnBrk="1" hangingPunct="1">
              <a:spcBef>
                <a:spcPct val="0"/>
              </a:spcBef>
              <a:buFontTx/>
              <a:buNone/>
            </a:pPr>
            <a:r>
              <a:rPr lang="en-US" altLang="en-US" sz="2500" b="1">
                <a:solidFill>
                  <a:srgbClr val="FFFFFF"/>
                </a:solidFill>
                <a:latin typeface="Baskerville Old Face" pitchFamily="18" charset="0"/>
              </a:rPr>
              <a:t>S.D.  Ohio. </a:t>
            </a:r>
          </a:p>
        </p:txBody>
      </p:sp>
      <p:sp>
        <p:nvSpPr>
          <p:cNvPr id="35855" name="TextBox 12"/>
          <p:cNvSpPr txBox="1">
            <a:spLocks noChangeArrowheads="1"/>
          </p:cNvSpPr>
          <p:nvPr/>
        </p:nvSpPr>
        <p:spPr bwMode="auto">
          <a:xfrm>
            <a:off x="6581775" y="2824986"/>
            <a:ext cx="1981200"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n-US" altLang="en-US" sz="2500" b="1" dirty="0">
                <a:solidFill>
                  <a:srgbClr val="FFFFFF"/>
                </a:solidFill>
                <a:latin typeface="Baskerville Old Face" pitchFamily="18" charset="0"/>
              </a:rPr>
              <a:t>6th Cir. BAP</a:t>
            </a:r>
          </a:p>
          <a:p>
            <a:pPr algn="ctr" eaLnBrk="1" hangingPunct="1">
              <a:spcBef>
                <a:spcPct val="0"/>
              </a:spcBef>
              <a:buFontTx/>
              <a:buNone/>
            </a:pPr>
            <a:r>
              <a:rPr lang="en-US" altLang="en-US" sz="1600" b="1" dirty="0">
                <a:solidFill>
                  <a:srgbClr val="FFFFFF"/>
                </a:solidFill>
                <a:latin typeface="Baskerville Old Face" pitchFamily="18" charset="0"/>
              </a:rPr>
              <a:t>(Bankruptcy Appellate Panel)</a:t>
            </a:r>
          </a:p>
        </p:txBody>
      </p:sp>
      <p:sp>
        <p:nvSpPr>
          <p:cNvPr id="35856" name="TextBox 13"/>
          <p:cNvSpPr txBox="1">
            <a:spLocks noChangeArrowheads="1"/>
          </p:cNvSpPr>
          <p:nvPr/>
        </p:nvSpPr>
        <p:spPr bwMode="auto">
          <a:xfrm>
            <a:off x="304800" y="3016250"/>
            <a:ext cx="256857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n-US" altLang="en-US" sz="2500" b="1" dirty="0">
                <a:solidFill>
                  <a:srgbClr val="FFFFFF"/>
                </a:solidFill>
                <a:latin typeface="Baskerville Old Face" pitchFamily="18" charset="0"/>
              </a:rPr>
              <a:t>U.S. District Court S.D. Ohio.</a:t>
            </a:r>
          </a:p>
        </p:txBody>
      </p:sp>
      <p:cxnSp>
        <p:nvCxnSpPr>
          <p:cNvPr id="16" name="Straight Arrow Connector 15"/>
          <p:cNvCxnSpPr/>
          <p:nvPr/>
        </p:nvCxnSpPr>
        <p:spPr>
          <a:xfrm flipH="1" flipV="1">
            <a:off x="4638676" y="3200401"/>
            <a:ext cx="9524" cy="1631949"/>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2971800" y="3527426"/>
            <a:ext cx="1143000" cy="1304924"/>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5181600" y="3581400"/>
            <a:ext cx="1066800" cy="1250951"/>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5860" name="TextBox 30"/>
          <p:cNvSpPr txBox="1">
            <a:spLocks noChangeArrowheads="1"/>
          </p:cNvSpPr>
          <p:nvPr/>
        </p:nvSpPr>
        <p:spPr bwMode="auto">
          <a:xfrm>
            <a:off x="2870200" y="2678112"/>
            <a:ext cx="34290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n-US" altLang="en-US" sz="1400" b="1">
                <a:solidFill>
                  <a:srgbClr val="000000"/>
                </a:solidFill>
                <a:latin typeface="Arial" charset="0"/>
              </a:rPr>
              <a:t>Direct Appeal: (1) Certification, plus (2) Authorization</a:t>
            </a:r>
          </a:p>
        </p:txBody>
      </p:sp>
      <p:sp>
        <p:nvSpPr>
          <p:cNvPr id="35861" name="TextBox 31"/>
          <p:cNvSpPr txBox="1">
            <a:spLocks noChangeArrowheads="1"/>
          </p:cNvSpPr>
          <p:nvPr/>
        </p:nvSpPr>
        <p:spPr bwMode="auto">
          <a:xfrm>
            <a:off x="6381750" y="3878262"/>
            <a:ext cx="23812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endParaRPr lang="en-US" altLang="en-US" sz="1400" b="1">
              <a:solidFill>
                <a:srgbClr val="000000"/>
              </a:solidFill>
              <a:latin typeface="Arial" charset="0"/>
            </a:endParaRPr>
          </a:p>
          <a:p>
            <a:pPr algn="ctr" eaLnBrk="1" hangingPunct="1">
              <a:spcBef>
                <a:spcPct val="0"/>
              </a:spcBef>
              <a:buFontTx/>
              <a:buNone/>
            </a:pPr>
            <a:r>
              <a:rPr lang="en-US" altLang="en-US" sz="1400" b="1">
                <a:solidFill>
                  <a:srgbClr val="000000"/>
                </a:solidFill>
                <a:latin typeface="Arial" charset="0"/>
              </a:rPr>
              <a:t>Default Forum</a:t>
            </a:r>
          </a:p>
          <a:p>
            <a:pPr algn="ctr" eaLnBrk="1" hangingPunct="1">
              <a:spcBef>
                <a:spcPct val="0"/>
              </a:spcBef>
              <a:buFontTx/>
              <a:buNone/>
            </a:pPr>
            <a:r>
              <a:rPr lang="en-US" altLang="en-US" sz="1400">
                <a:solidFill>
                  <a:srgbClr val="000000"/>
                </a:solidFill>
                <a:latin typeface="Baskerville Old Face" pitchFamily="18" charset="0"/>
              </a:rPr>
              <a:t>28 U.S.C. § 158(c).</a:t>
            </a:r>
          </a:p>
          <a:p>
            <a:pPr algn="ctr" eaLnBrk="1" hangingPunct="1">
              <a:spcBef>
                <a:spcPct val="0"/>
              </a:spcBef>
              <a:buFontTx/>
              <a:buNone/>
            </a:pPr>
            <a:r>
              <a:rPr lang="en-US" altLang="en-US" sz="1400" b="1">
                <a:solidFill>
                  <a:srgbClr val="000000"/>
                </a:solidFill>
                <a:latin typeface="Baskerville Old Face" pitchFamily="18" charset="0"/>
              </a:rPr>
              <a:t>Intermediate Appellate Court</a:t>
            </a:r>
            <a:endParaRPr lang="en-US" altLang="en-US" sz="1400" b="1">
              <a:solidFill>
                <a:srgbClr val="000000"/>
              </a:solidFill>
              <a:latin typeface="Arial" charset="0"/>
            </a:endParaRPr>
          </a:p>
        </p:txBody>
      </p:sp>
      <p:sp>
        <p:nvSpPr>
          <p:cNvPr id="35862" name="TextBox 32"/>
          <p:cNvSpPr txBox="1">
            <a:spLocks noChangeArrowheads="1"/>
          </p:cNvSpPr>
          <p:nvPr/>
        </p:nvSpPr>
        <p:spPr bwMode="auto">
          <a:xfrm>
            <a:off x="465138" y="4192587"/>
            <a:ext cx="233521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n-US" altLang="en-US" sz="1400" b="1">
                <a:solidFill>
                  <a:srgbClr val="000000"/>
                </a:solidFill>
                <a:latin typeface="Arial" charset="0"/>
              </a:rPr>
              <a:t>By Election</a:t>
            </a:r>
          </a:p>
          <a:p>
            <a:pPr algn="ctr" eaLnBrk="1" hangingPunct="1">
              <a:spcBef>
                <a:spcPct val="0"/>
              </a:spcBef>
              <a:buFontTx/>
              <a:buNone/>
            </a:pPr>
            <a:r>
              <a:rPr lang="en-US" altLang="en-US" sz="1400">
                <a:solidFill>
                  <a:srgbClr val="000000"/>
                </a:solidFill>
                <a:latin typeface="Baskerville Old Face" pitchFamily="18" charset="0"/>
              </a:rPr>
              <a:t>28 U.S.C. § 158(c).</a:t>
            </a:r>
          </a:p>
          <a:p>
            <a:pPr algn="ctr" eaLnBrk="1" hangingPunct="1">
              <a:spcBef>
                <a:spcPct val="0"/>
              </a:spcBef>
              <a:buFontTx/>
              <a:buNone/>
            </a:pPr>
            <a:r>
              <a:rPr lang="en-US" altLang="en-US" sz="1400" b="1">
                <a:solidFill>
                  <a:srgbClr val="000000"/>
                </a:solidFill>
                <a:latin typeface="Baskerville Old Face" pitchFamily="18" charset="0"/>
              </a:rPr>
              <a:t>Intermediate Appellate Court</a:t>
            </a:r>
            <a:endParaRPr lang="en-US" altLang="en-US" sz="1400" b="1">
              <a:solidFill>
                <a:srgbClr val="000000"/>
              </a:solidFill>
              <a:latin typeface="Arial" charset="0"/>
            </a:endParaRPr>
          </a:p>
        </p:txBody>
      </p:sp>
      <p:sp>
        <p:nvSpPr>
          <p:cNvPr id="15" name="TextBox 14"/>
          <p:cNvSpPr txBox="1"/>
          <p:nvPr/>
        </p:nvSpPr>
        <p:spPr>
          <a:xfrm>
            <a:off x="1072730" y="6214646"/>
            <a:ext cx="7646324" cy="338554"/>
          </a:xfrm>
          <a:prstGeom prst="rect">
            <a:avLst/>
          </a:prstGeom>
          <a:noFill/>
        </p:spPr>
        <p:txBody>
          <a:bodyPr wrap="none" rtlCol="0">
            <a:spAutoFit/>
          </a:bodyPr>
          <a:lstStyle/>
          <a:p>
            <a:r>
              <a:rPr lang="en-US" altLang="en-US" sz="1600" dirty="0">
                <a:latin typeface="Baskerville Old Face" panose="02020602080505020303" pitchFamily="18" charset="0"/>
              </a:rPr>
              <a:t>(</a:t>
            </a:r>
            <a:r>
              <a:rPr lang="en-US" altLang="en-US" sz="1600" b="1" dirty="0">
                <a:latin typeface="+mn-lt"/>
              </a:rPr>
              <a:t>Remember, absent an extension, the appellant has </a:t>
            </a:r>
            <a:r>
              <a:rPr lang="en-US" altLang="en-US" sz="1600" b="1" dirty="0">
                <a:solidFill>
                  <a:srgbClr val="FF0000"/>
                </a:solidFill>
                <a:latin typeface="+mn-lt"/>
              </a:rPr>
              <a:t>14</a:t>
            </a:r>
            <a:r>
              <a:rPr lang="en-US" altLang="en-US" sz="1600" b="1" dirty="0">
                <a:latin typeface="+mn-lt"/>
              </a:rPr>
              <a:t> days to file the notice of appeal.)</a:t>
            </a:r>
            <a:endParaRPr lang="en-US" sz="1600" b="1"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EE1FC7B4-E4A7-4452-B413-1A623E3A7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40065"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68605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13299" y="2514600"/>
            <a:ext cx="4295963" cy="37052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Slide Number Placeholder 5"/>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Aft>
                <a:spcPts val="600"/>
              </a:spcAft>
            </a:pPr>
            <a:fld id="{AB45E318-68FA-4F94-B5FE-590173B3AB7A}" type="slidenum">
              <a:rPr lang="en-US" altLang="en-US" smtClean="0">
                <a:solidFill>
                  <a:schemeClr val="tx1">
                    <a:alpha val="80000"/>
                  </a:schemeClr>
                </a:solidFill>
                <a:latin typeface="+mn-lt"/>
                <a:ea typeface="+mn-ea"/>
                <a:cs typeface="+mn-cs"/>
              </a:rPr>
              <a:pPr>
                <a:spcAft>
                  <a:spcPts val="600"/>
                </a:spcAft>
              </a:pPr>
              <a:t>3</a:t>
            </a:fld>
            <a:endParaRPr lang="en-US" altLang="en-US">
              <a:solidFill>
                <a:schemeClr val="tx1">
                  <a:alpha val="80000"/>
                </a:schemeClr>
              </a:solidFill>
              <a:latin typeface="+mn-lt"/>
              <a:ea typeface="+mn-ea"/>
              <a:cs typeface="+mn-cs"/>
            </a:endParaRPr>
          </a:p>
        </p:txBody>
      </p:sp>
      <p:sp>
        <p:nvSpPr>
          <p:cNvPr id="17413" name="Footer Placeholder 1"/>
          <p:cNvSpPr>
            <a:spLocks noGrp="1"/>
          </p:cNvSpPr>
          <p:nvPr>
            <p:ph type="ftr" sz="quarter" idx="11"/>
          </p:nvPr>
        </p:nvSpPr>
        <p:spPr bwMode="auto">
          <a:xfrm>
            <a:off x="3028950" y="6356350"/>
            <a:ext cx="30861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200" kern="1200">
              <a:solidFill>
                <a:schemeClr val="tx1">
                  <a:alpha val="80000"/>
                </a:schemeClr>
              </a:solidFill>
              <a:latin typeface="+mn-lt"/>
              <a:ea typeface="+mn-ea"/>
              <a:cs typeface="+mn-cs"/>
            </a:endParaRPr>
          </a:p>
        </p:txBody>
      </p:sp>
      <p:sp>
        <p:nvSpPr>
          <p:cNvPr id="8" name="Title 1"/>
          <p:cNvSpPr>
            <a:spLocks noGrp="1"/>
          </p:cNvSpPr>
          <p:nvPr>
            <p:ph type="title"/>
          </p:nvPr>
        </p:nvSpPr>
        <p:spPr>
          <a:xfrm>
            <a:off x="624751" y="448253"/>
            <a:ext cx="7890527" cy="1325563"/>
          </a:xfrm>
          <a:extLst>
            <a:ext uri="{FAA26D3D-D897-4be2-8F04-BA451C77F1D7}"/>
          </a:extLst>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p>
            <a:pPr algn="l" defTabSz="914400" eaLnBrk="1" hangingPunct="1">
              <a:lnSpc>
                <a:spcPct val="90000"/>
              </a:lnSpc>
              <a:defRPr/>
            </a:pPr>
            <a:r>
              <a:rPr lang="en-US" altLang="en-US" b="1" kern="1200">
                <a:solidFill>
                  <a:schemeClr val="tx1"/>
                </a:solidFill>
                <a:latin typeface="+mj-lt"/>
                <a:ea typeface="+mj-ea"/>
                <a:cs typeface="+mj-cs"/>
              </a:rPr>
              <a:t>Welcome to Bankruptcy World</a:t>
            </a:r>
            <a:endParaRPr lang="en-US" altLang="en-US" kern="1200">
              <a:solidFill>
                <a:schemeClr val="tx1"/>
              </a:solidFill>
              <a:latin typeface="+mj-lt"/>
              <a:ea typeface="+mj-ea"/>
              <a:cs typeface="+mj-cs"/>
            </a:endParaRPr>
          </a:p>
        </p:txBody>
      </p:sp>
      <p:sp>
        <p:nvSpPr>
          <p:cNvPr id="5" name="Content Placeholder 2"/>
          <p:cNvSpPr txBox="1">
            <a:spLocks/>
          </p:cNvSpPr>
          <p:nvPr/>
        </p:nvSpPr>
        <p:spPr>
          <a:xfrm>
            <a:off x="628650" y="2191807"/>
            <a:ext cx="3702050" cy="416454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61951" lvl="1" indent="-228600" fontAlgn="auto">
              <a:lnSpc>
                <a:spcPct val="90000"/>
              </a:lnSpc>
              <a:spcAft>
                <a:spcPts val="0"/>
              </a:spcAft>
              <a:buFont typeface="Arial" panose="020B0604020202020204" pitchFamily="34" charset="0"/>
              <a:buChar char="•"/>
              <a:defRPr/>
            </a:pPr>
            <a:r>
              <a:rPr lang="en-US" sz="1100" b="1"/>
              <a:t>In many ways, bankruptcy court is a different world</a:t>
            </a:r>
            <a:r>
              <a:rPr lang="en-US" sz="1100"/>
              <a:t>:    </a:t>
            </a:r>
          </a:p>
          <a:p>
            <a:pPr marL="1144559" lvl="1" indent="-228600" fontAlgn="auto">
              <a:lnSpc>
                <a:spcPct val="90000"/>
              </a:lnSpc>
              <a:spcBef>
                <a:spcPts val="600"/>
              </a:spcBef>
              <a:spcAft>
                <a:spcPts val="600"/>
              </a:spcAft>
              <a:buFont typeface="Arial" panose="020B0604020202020204" pitchFamily="34" charset="0"/>
              <a:buChar char="•"/>
              <a:defRPr/>
            </a:pPr>
            <a:r>
              <a:rPr lang="en-US" sz="1100"/>
              <a:t>Rules and Procedures – Bankruptcy practice is governed by a different set of national rules, local rules and CM/ECF procedures than those that apply in proceedings before the District Court.  </a:t>
            </a:r>
          </a:p>
          <a:p>
            <a:pPr marL="1597025" lvl="1" indent="-228600" fontAlgn="auto">
              <a:lnSpc>
                <a:spcPct val="90000"/>
              </a:lnSpc>
              <a:spcBef>
                <a:spcPts val="0"/>
              </a:spcBef>
              <a:spcAft>
                <a:spcPts val="600"/>
              </a:spcAft>
              <a:buFont typeface="Arial" panose="020B0604020202020204" pitchFamily="34" charset="0"/>
              <a:buChar char="•"/>
              <a:defRPr/>
            </a:pPr>
            <a:r>
              <a:rPr lang="en-US" sz="1100"/>
              <a:t>FRCP vs. FRBP 7000 series (significant differences in rules governing summons and service).</a:t>
            </a:r>
          </a:p>
          <a:p>
            <a:pPr marL="1144559" lvl="1" indent="-228600" fontAlgn="auto">
              <a:lnSpc>
                <a:spcPct val="90000"/>
              </a:lnSpc>
              <a:spcBef>
                <a:spcPts val="600"/>
              </a:spcBef>
              <a:spcAft>
                <a:spcPts val="600"/>
              </a:spcAft>
              <a:buFont typeface="Arial" panose="020B0604020202020204" pitchFamily="34" charset="0"/>
              <a:buChar char="•"/>
              <a:defRPr/>
            </a:pPr>
            <a:r>
              <a:rPr lang="en-US" sz="1100"/>
              <a:t>“Bankruptcy speak” – Bankruptcy practitioners often use terminology that is short hand for complex legal concepts and cannot be found in either the Bankruptcy Code nor its index (e.g., “cram down,” “absolute priority rule,” “abandonment,” “surrender,” “best-interest test,” “§ 363 sale”).  </a:t>
            </a:r>
          </a:p>
          <a:p>
            <a:pPr marL="1144559" lvl="1" indent="-228600" fontAlgn="auto">
              <a:lnSpc>
                <a:spcPct val="90000"/>
              </a:lnSpc>
              <a:spcBef>
                <a:spcPts val="600"/>
              </a:spcBef>
              <a:spcAft>
                <a:spcPts val="600"/>
              </a:spcAft>
              <a:buFont typeface="Arial" panose="020B0604020202020204" pitchFamily="34" charset="0"/>
              <a:buChar char="•"/>
              <a:defRPr/>
            </a:pPr>
            <a:r>
              <a:rPr lang="en-US" sz="1100"/>
              <a:t>Very Short Deadlines – Deadlines in bankruptcy are </a:t>
            </a:r>
            <a:r>
              <a:rPr lang="en-US" sz="1100" b="1"/>
              <a:t>very</a:t>
            </a:r>
            <a:r>
              <a:rPr lang="en-US" sz="1100"/>
              <a:t> short (e.g., 14 days to file a notice of appeal; 60 days after the first date set for the meeting of creditors to file certain adversary proceedings, such as objections to discharge and dischargeability proceedings brought under § 523).  </a:t>
            </a:r>
            <a:r>
              <a:rPr lang="en-US" sz="1100" b="1"/>
              <a:t> </a:t>
            </a:r>
            <a:endParaRPr lang="en-US" sz="1100" b="1" dirty="0"/>
          </a:p>
        </p:txBody>
      </p:sp>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413" y="0"/>
            <a:ext cx="4629587"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close up of a baby&#10;&#10;Description generated with high confidence">
            <a:extLst>
              <a:ext uri="{FF2B5EF4-FFF2-40B4-BE49-F238E27FC236}">
                <a16:creationId xmlns:a16="http://schemas.microsoft.com/office/drawing/2014/main" id="{C221AB84-261F-4EC2-A00C-A5317B5F6A8A}"/>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1445" r="17945" b="1"/>
          <a:stretch/>
        </p:blipFill>
        <p:spPr>
          <a:xfrm>
            <a:off x="4625884" y="10"/>
            <a:ext cx="4518116"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
        <p:nvSpPr>
          <p:cNvPr id="18435" name="Slide Number Placeholder 5"/>
          <p:cNvSpPr>
            <a:spLocks noGrp="1"/>
          </p:cNvSpPr>
          <p:nvPr>
            <p:ph type="sldNum" sz="quarter" idx="12"/>
          </p:nvPr>
        </p:nvSpPr>
        <p:spPr bwMode="auto">
          <a:xfrm>
            <a:off x="603363" y="599325"/>
            <a:ext cx="411480" cy="548640"/>
          </a:xfrm>
          <a:prstGeom prst="ellipse">
            <a:avLst/>
          </a:prstGeom>
          <a:solidFill>
            <a:srgbClr val="3B4C5E"/>
          </a:solidFill>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fontAlgn="auto">
              <a:spcBef>
                <a:spcPts val="0"/>
              </a:spcBef>
              <a:spcAft>
                <a:spcPts val="600"/>
              </a:spcAft>
              <a:defRPr/>
            </a:pPr>
            <a:fld id="{DC424055-3A45-400E-BE9A-4C1DCEF7D399}" type="slidenum">
              <a:rPr lang="en-US" altLang="en-US" sz="1300">
                <a:solidFill>
                  <a:srgbClr val="FFFFFF"/>
                </a:solidFill>
                <a:latin typeface="Calibri" panose="020F0502020204030204"/>
                <a:ea typeface="+mn-ea"/>
                <a:cs typeface="+mn-cs"/>
              </a:rPr>
              <a:pPr algn="ctr" fontAlgn="auto">
                <a:spcBef>
                  <a:spcPts val="0"/>
                </a:spcBef>
                <a:spcAft>
                  <a:spcPts val="600"/>
                </a:spcAft>
                <a:defRPr/>
              </a:pPr>
              <a:t>4</a:t>
            </a:fld>
            <a:endParaRPr lang="en-US" altLang="en-US" sz="1300">
              <a:solidFill>
                <a:srgbClr val="FFFFFF"/>
              </a:solidFill>
              <a:latin typeface="Calibri" panose="020F0502020204030204"/>
              <a:ea typeface="+mn-ea"/>
              <a:cs typeface="+mn-cs"/>
            </a:endParaRPr>
          </a:p>
        </p:txBody>
      </p:sp>
      <p:sp>
        <p:nvSpPr>
          <p:cNvPr id="17413" name="Footer Placeholder 1"/>
          <p:cNvSpPr>
            <a:spLocks noGrp="1"/>
          </p:cNvSpPr>
          <p:nvPr>
            <p:ph type="ftr" sz="quarter" idx="11"/>
          </p:nvPr>
        </p:nvSpPr>
        <p:spPr bwMode="auto">
          <a:xfrm>
            <a:off x="603504" y="6199632"/>
            <a:ext cx="3754752"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a:defRPr/>
            </a:pPr>
            <a:endParaRPr lang="en-US" altLang="en-US" sz="1000" kern="1200">
              <a:solidFill>
                <a:schemeClr val="tx1">
                  <a:alpha val="80000"/>
                </a:schemeClr>
              </a:solidFill>
              <a:latin typeface="Calibri" panose="020F0502020204030204"/>
              <a:ea typeface="+mn-ea"/>
              <a:cs typeface="+mn-cs"/>
            </a:endParaRPr>
          </a:p>
        </p:txBody>
      </p:sp>
      <p:sp>
        <p:nvSpPr>
          <p:cNvPr id="8" name="Title 1"/>
          <p:cNvSpPr>
            <a:spLocks noGrp="1"/>
          </p:cNvSpPr>
          <p:nvPr>
            <p:ph type="title"/>
          </p:nvPr>
        </p:nvSpPr>
        <p:spPr>
          <a:xfrm>
            <a:off x="600824" y="1396289"/>
            <a:ext cx="3754752" cy="1325563"/>
          </a:xfrm>
          <a:extLst>
            <a:ext uri="{FAA26D3D-D897-4be2-8F04-BA451C77F1D7}"/>
          </a:extLst>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p>
            <a:pPr algn="l" defTabSz="914400" eaLnBrk="1" hangingPunct="1">
              <a:lnSpc>
                <a:spcPct val="90000"/>
              </a:lnSpc>
              <a:defRPr/>
            </a:pPr>
            <a:r>
              <a:rPr lang="en-US" altLang="en-US" sz="3700" b="1">
                <a:solidFill>
                  <a:schemeClr val="tx1"/>
                </a:solidFill>
                <a:latin typeface="+mj-lt"/>
                <a:ea typeface="+mj-ea"/>
                <a:cs typeface="+mj-cs"/>
              </a:rPr>
              <a:t>Welcome to Bankruptcy World</a:t>
            </a:r>
            <a:endParaRPr lang="en-US" altLang="en-US" sz="3700">
              <a:solidFill>
                <a:schemeClr val="tx1"/>
              </a:solidFill>
              <a:latin typeface="+mj-lt"/>
              <a:ea typeface="+mj-ea"/>
              <a:cs typeface="+mj-cs"/>
            </a:endParaRPr>
          </a:p>
        </p:txBody>
      </p:sp>
      <p:sp>
        <p:nvSpPr>
          <p:cNvPr id="5" name="Content Placeholder 2"/>
          <p:cNvSpPr txBox="1">
            <a:spLocks/>
          </p:cNvSpPr>
          <p:nvPr/>
        </p:nvSpPr>
        <p:spPr>
          <a:xfrm>
            <a:off x="565264" y="2819400"/>
            <a:ext cx="4006735" cy="35052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44559" lvl="1" indent="-228600" fontAlgn="auto">
              <a:lnSpc>
                <a:spcPct val="90000"/>
              </a:lnSpc>
              <a:spcBef>
                <a:spcPts val="1200"/>
              </a:spcBef>
              <a:spcAft>
                <a:spcPts val="600"/>
              </a:spcAft>
              <a:buFont typeface="Arial" panose="020B0604020202020204" pitchFamily="34" charset="0"/>
              <a:buChar char="•"/>
              <a:defRPr/>
            </a:pPr>
            <a:r>
              <a:rPr lang="en-US" sz="900" dirty="0"/>
              <a:t>Notice and Opportunity for Hearing (aka “Scream or Die”)– Parties in bankruptcy cases have 21 days to respond to motions and 30 days to respond to claim objections.  </a:t>
            </a:r>
            <a:r>
              <a:rPr lang="en-US" sz="900" b="1" dirty="0"/>
              <a:t>Your client’s rights will be lost if you don’t move swiftly! </a:t>
            </a:r>
          </a:p>
          <a:p>
            <a:pPr marL="1144559" lvl="1" indent="-228600" fontAlgn="auto">
              <a:lnSpc>
                <a:spcPct val="90000"/>
              </a:lnSpc>
              <a:spcBef>
                <a:spcPts val="600"/>
              </a:spcBef>
              <a:spcAft>
                <a:spcPts val="600"/>
              </a:spcAft>
              <a:buFont typeface="Arial" panose="020B0604020202020204" pitchFamily="34" charset="0"/>
              <a:buChar char="•"/>
              <a:defRPr/>
            </a:pPr>
            <a:r>
              <a:rPr lang="en-US" sz="900" dirty="0"/>
              <a:t>Bankruptcy is Complex and Often Counterintuitive - The Code is interrelated and contextual, and reading a passage in isolation is dangerous.  </a:t>
            </a:r>
          </a:p>
          <a:p>
            <a:pPr marL="1144559" lvl="1" indent="-228600" fontAlgn="auto">
              <a:lnSpc>
                <a:spcPct val="90000"/>
              </a:lnSpc>
              <a:spcBef>
                <a:spcPts val="600"/>
              </a:spcBef>
              <a:spcAft>
                <a:spcPts val="600"/>
              </a:spcAft>
              <a:buFont typeface="Arial" panose="020B0604020202020204" pitchFamily="34" charset="0"/>
              <a:buChar char="•"/>
              <a:defRPr/>
            </a:pPr>
            <a:r>
              <a:rPr lang="en-US" sz="900" dirty="0"/>
              <a:t>Jurisdictional Issues a Complete Quagmire – Core/non-core proceedings and questions as to the constitutional authority of Bankruptcy Courts to enter final orders after </a:t>
            </a:r>
            <a:r>
              <a:rPr lang="en-US" sz="900" i="1" dirty="0"/>
              <a:t>Stern v. Marshall </a:t>
            </a:r>
            <a:r>
              <a:rPr lang="en-US" sz="900" dirty="0"/>
              <a:t>(more on this below).  </a:t>
            </a:r>
          </a:p>
          <a:p>
            <a:pPr marL="1144559" lvl="1" indent="-228600" fontAlgn="auto">
              <a:lnSpc>
                <a:spcPct val="90000"/>
              </a:lnSpc>
              <a:spcBef>
                <a:spcPts val="600"/>
              </a:spcBef>
              <a:spcAft>
                <a:spcPts val="600"/>
              </a:spcAft>
              <a:buFont typeface="Arial" panose="020B0604020202020204" pitchFamily="34" charset="0"/>
              <a:buChar char="•"/>
              <a:defRPr/>
            </a:pPr>
            <a:r>
              <a:rPr lang="en-US" sz="900" dirty="0"/>
              <a:t>The Takeaway:  The point is not to frighten, but to forewarn.  Make sure that you: (1) consult with an experienced practitioner; </a:t>
            </a:r>
          </a:p>
          <a:p>
            <a:pPr marL="1144559" lvl="1" indent="-228600" fontAlgn="auto">
              <a:lnSpc>
                <a:spcPct val="90000"/>
              </a:lnSpc>
              <a:spcBef>
                <a:spcPts val="600"/>
              </a:spcBef>
              <a:spcAft>
                <a:spcPts val="600"/>
              </a:spcAft>
              <a:buFont typeface="Arial" panose="020B0604020202020204" pitchFamily="34" charset="0"/>
              <a:buChar char="•"/>
              <a:defRPr/>
            </a:pPr>
            <a:r>
              <a:rPr lang="en-US" sz="900" dirty="0"/>
              <a:t>(2) know your judge and trustee; and </a:t>
            </a:r>
          </a:p>
          <a:p>
            <a:pPr marL="1144559" lvl="1" indent="-228600" fontAlgn="auto">
              <a:lnSpc>
                <a:spcPct val="90000"/>
              </a:lnSpc>
              <a:spcBef>
                <a:spcPts val="600"/>
              </a:spcBef>
              <a:spcAft>
                <a:spcPts val="600"/>
              </a:spcAft>
              <a:buFont typeface="Arial" panose="020B0604020202020204" pitchFamily="34" charset="0"/>
              <a:buChar char="•"/>
              <a:defRPr/>
            </a:pPr>
            <a:r>
              <a:rPr lang="en-US" sz="900" dirty="0"/>
              <a:t>(3) do your homework.  </a:t>
            </a:r>
            <a:endParaRPr lang="en-US" sz="900" b="1" dirty="0"/>
          </a:p>
        </p:txBody>
      </p:sp>
    </p:spTree>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86711" y="450221"/>
            <a:ext cx="1586592" cy="1898903"/>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7" name="Rectangle 7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3563" y="450221"/>
            <a:ext cx="3316246"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79" name="Rectangle 78">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3301783"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1" name="Rectangle 80">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521269"/>
            <a:ext cx="5023144"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72" name="Graphic 71">
            <a:extLst>
              <a:ext uri="{FF2B5EF4-FFF2-40B4-BE49-F238E27FC236}">
                <a16:creationId xmlns:a16="http://schemas.microsoft.com/office/drawing/2014/main" id="{562B9258-873B-4B83-A53E-6694CAC7E6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57625" y="2715061"/>
            <a:ext cx="1428753" cy="1428753"/>
          </a:xfrm>
          <a:prstGeom prst="rect">
            <a:avLst/>
          </a:prstGeom>
        </p:spPr>
      </p:pic>
      <p:sp>
        <p:nvSpPr>
          <p:cNvPr id="19459" name="Slide Number Placeholder 5"/>
          <p:cNvSpPr>
            <a:spLocks noGrp="1"/>
          </p:cNvSpPr>
          <p:nvPr>
            <p:ph type="sldNum" sz="quarter" idx="12"/>
          </p:nvPr>
        </p:nvSpPr>
        <p:spPr bwMode="auto">
          <a:xfrm>
            <a:off x="4016214" y="786849"/>
            <a:ext cx="1099459" cy="123434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a:spcAft>
                <a:spcPts val="600"/>
              </a:spcAft>
            </a:pPr>
            <a:fld id="{2701A480-51A6-4DAD-BEBC-AE70E38A2C76}" type="slidenum">
              <a:rPr lang="en-US" altLang="en-US" sz="3800">
                <a:solidFill>
                  <a:srgbClr val="FFFFFF"/>
                </a:solidFill>
                <a:latin typeface="+mn-lt"/>
                <a:ea typeface="+mn-ea"/>
                <a:cs typeface="+mn-cs"/>
              </a:rPr>
              <a:pPr algn="ctr">
                <a:spcAft>
                  <a:spcPts val="600"/>
                </a:spcAft>
              </a:pPr>
              <a:t>5</a:t>
            </a:fld>
            <a:endParaRPr lang="en-US" altLang="en-US" sz="3800">
              <a:solidFill>
                <a:srgbClr val="FFFFFF"/>
              </a:solidFill>
              <a:latin typeface="+mn-lt"/>
              <a:ea typeface="+mn-ea"/>
              <a:cs typeface="+mn-cs"/>
            </a:endParaRPr>
          </a:p>
        </p:txBody>
      </p:sp>
      <p:sp>
        <p:nvSpPr>
          <p:cNvPr id="17413" name="Footer Placeholder 1"/>
          <p:cNvSpPr>
            <a:spLocks noGrp="1"/>
          </p:cNvSpPr>
          <p:nvPr>
            <p:ph type="ftr" sz="quarter" idx="11"/>
          </p:nvPr>
        </p:nvSpPr>
        <p:spPr bwMode="auto">
          <a:xfrm>
            <a:off x="346543" y="6407779"/>
            <a:ext cx="500634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defRPr/>
            </a:pPr>
            <a:endParaRPr lang="en-US" altLang="en-US" sz="900" kern="1200">
              <a:solidFill>
                <a:schemeClr val="tx1">
                  <a:lumMod val="75000"/>
                  <a:lumOff val="25000"/>
                </a:schemeClr>
              </a:solidFill>
              <a:latin typeface="+mn-lt"/>
              <a:ea typeface="+mn-ea"/>
              <a:cs typeface="+mn-cs"/>
            </a:endParaRPr>
          </a:p>
        </p:txBody>
      </p:sp>
      <p:sp>
        <p:nvSpPr>
          <p:cNvPr id="8" name="Title 1"/>
          <p:cNvSpPr>
            <a:spLocks noGrp="1"/>
          </p:cNvSpPr>
          <p:nvPr>
            <p:ph type="title"/>
          </p:nvPr>
        </p:nvSpPr>
        <p:spPr>
          <a:xfrm>
            <a:off x="581025" y="762000"/>
            <a:ext cx="2819400" cy="3340100"/>
          </a:xfrm>
          <a:extLst>
            <a:ext uri="{FAA26D3D-D897-4be2-8F04-BA451C77F1D7}"/>
          </a:extLst>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p>
            <a:pPr algn="l" defTabSz="914400" eaLnBrk="1" hangingPunct="1">
              <a:lnSpc>
                <a:spcPct val="90000"/>
              </a:lnSpc>
              <a:defRPr/>
            </a:pPr>
            <a:r>
              <a:rPr lang="en-US" altLang="en-US" sz="4100" b="1" kern="1200">
                <a:solidFill>
                  <a:srgbClr val="FFFFFF"/>
                </a:solidFill>
                <a:latin typeface="+mj-lt"/>
                <a:ea typeface="+mj-ea"/>
                <a:cs typeface="+mj-cs"/>
              </a:rPr>
              <a:t>Bankruptcy Law 101: Authorities</a:t>
            </a:r>
            <a:endParaRPr lang="en-US" altLang="en-US" sz="4100" kern="1200">
              <a:solidFill>
                <a:srgbClr val="FFFFFF"/>
              </a:solidFill>
              <a:latin typeface="+mj-lt"/>
              <a:ea typeface="+mj-ea"/>
              <a:cs typeface="+mj-cs"/>
            </a:endParaRPr>
          </a:p>
        </p:txBody>
      </p:sp>
      <p:sp>
        <p:nvSpPr>
          <p:cNvPr id="5" name="Content Placeholder 2"/>
          <p:cNvSpPr txBox="1">
            <a:spLocks/>
          </p:cNvSpPr>
          <p:nvPr/>
        </p:nvSpPr>
        <p:spPr>
          <a:xfrm>
            <a:off x="5246729" y="533400"/>
            <a:ext cx="3550728" cy="5537751"/>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61951" lvl="1" indent="-228600" fontAlgn="auto">
              <a:lnSpc>
                <a:spcPct val="90000"/>
              </a:lnSpc>
              <a:spcBef>
                <a:spcPts val="600"/>
              </a:spcBef>
              <a:spcAft>
                <a:spcPts val="600"/>
              </a:spcAft>
              <a:buFont typeface="Arial" panose="020B0604020202020204" pitchFamily="34" charset="0"/>
              <a:buChar char="•"/>
              <a:defRPr/>
            </a:pPr>
            <a:r>
              <a:rPr lang="en-US" sz="1100" b="1" dirty="0"/>
              <a:t>A variety of statutes and rules apply in bankruptcy cases and proceedings:</a:t>
            </a:r>
          </a:p>
          <a:p>
            <a:pPr marL="1144559" lvl="1" indent="-228600" fontAlgn="auto">
              <a:lnSpc>
                <a:spcPct val="90000"/>
              </a:lnSpc>
              <a:spcBef>
                <a:spcPts val="600"/>
              </a:spcBef>
              <a:spcAft>
                <a:spcPts val="600"/>
              </a:spcAft>
              <a:buFont typeface="Arial" panose="020B0604020202020204" pitchFamily="34" charset="0"/>
              <a:buChar char="•"/>
              <a:defRPr/>
            </a:pPr>
            <a:r>
              <a:rPr lang="en-US" sz="1100" dirty="0"/>
              <a:t>The Bankruptcy Code enacted in 1978, as amended by the Bankruptcy Abuse Prevention and Consumer Protection Act of 2005 (BAPCPA)</a:t>
            </a:r>
          </a:p>
          <a:p>
            <a:pPr marL="1144559" lvl="1" indent="-228600" fontAlgn="auto">
              <a:lnSpc>
                <a:spcPct val="90000"/>
              </a:lnSpc>
              <a:spcBef>
                <a:spcPts val="600"/>
              </a:spcBef>
              <a:spcAft>
                <a:spcPts val="600"/>
              </a:spcAft>
              <a:buFont typeface="Arial" panose="020B0604020202020204" pitchFamily="34" charset="0"/>
              <a:buChar char="•"/>
              <a:defRPr/>
            </a:pPr>
            <a:r>
              <a:rPr lang="en-US" sz="1100" dirty="0"/>
              <a:t>Title 28, United States Code (e.g. jurisdiction; appointment and power of bankruptcy judges; review of their decisions; fees; powers of U.S. Trustee)</a:t>
            </a:r>
          </a:p>
          <a:p>
            <a:pPr marL="1144559" lvl="1" indent="-228600" fontAlgn="auto">
              <a:lnSpc>
                <a:spcPct val="90000"/>
              </a:lnSpc>
              <a:spcBef>
                <a:spcPts val="600"/>
              </a:spcBef>
              <a:spcAft>
                <a:spcPts val="600"/>
              </a:spcAft>
              <a:buFont typeface="Arial" panose="020B0604020202020204" pitchFamily="34" charset="0"/>
              <a:buChar char="•"/>
              <a:defRPr/>
            </a:pPr>
            <a:r>
              <a:rPr lang="en-US" sz="1100" dirty="0"/>
              <a:t>Federal Rules of Bankruptcy Procedure</a:t>
            </a:r>
          </a:p>
          <a:p>
            <a:pPr marL="1144559" lvl="1" indent="-228600" fontAlgn="auto">
              <a:lnSpc>
                <a:spcPct val="90000"/>
              </a:lnSpc>
              <a:spcBef>
                <a:spcPts val="600"/>
              </a:spcBef>
              <a:spcAft>
                <a:spcPts val="600"/>
              </a:spcAft>
              <a:buFont typeface="Arial" panose="020B0604020202020204" pitchFamily="34" charset="0"/>
              <a:buChar char="•"/>
              <a:defRPr/>
            </a:pPr>
            <a:r>
              <a:rPr lang="en-US" sz="1100" dirty="0"/>
              <a:t>Federal Rules of Civil Procedure (incorporated in large part by Fed. R. </a:t>
            </a:r>
            <a:r>
              <a:rPr lang="en-US" sz="1100" dirty="0" err="1"/>
              <a:t>Bankr</a:t>
            </a:r>
            <a:r>
              <a:rPr lang="en-US" sz="1100" dirty="0"/>
              <a:t>. P.)</a:t>
            </a:r>
          </a:p>
          <a:p>
            <a:pPr marL="1144559" lvl="1" indent="-228600" fontAlgn="auto">
              <a:lnSpc>
                <a:spcPct val="90000"/>
              </a:lnSpc>
              <a:spcBef>
                <a:spcPts val="600"/>
              </a:spcBef>
              <a:spcAft>
                <a:spcPts val="600"/>
              </a:spcAft>
              <a:buFont typeface="Arial" panose="020B0604020202020204" pitchFamily="34" charset="0"/>
              <a:buChar char="•"/>
              <a:defRPr/>
            </a:pPr>
            <a:r>
              <a:rPr lang="en-US" sz="1100" dirty="0"/>
              <a:t>Federal Rules of Evidence</a:t>
            </a:r>
          </a:p>
          <a:p>
            <a:pPr marL="1144559" lvl="1" indent="-228600" fontAlgn="auto">
              <a:lnSpc>
                <a:spcPct val="90000"/>
              </a:lnSpc>
              <a:spcBef>
                <a:spcPts val="600"/>
              </a:spcBef>
              <a:spcAft>
                <a:spcPts val="600"/>
              </a:spcAft>
              <a:buFont typeface="Arial" panose="020B0604020202020204" pitchFamily="34" charset="0"/>
              <a:buChar char="•"/>
              <a:defRPr/>
            </a:pPr>
            <a:r>
              <a:rPr lang="en-US" sz="1100" dirty="0"/>
              <a:t>Local Rules of Bankruptcy Court or BAP (do not apply in District Court)</a:t>
            </a:r>
          </a:p>
          <a:p>
            <a:pPr marL="1144559" lvl="1" indent="-228600" fontAlgn="auto">
              <a:lnSpc>
                <a:spcPct val="90000"/>
              </a:lnSpc>
              <a:spcBef>
                <a:spcPts val="600"/>
              </a:spcBef>
              <a:spcAft>
                <a:spcPts val="600"/>
              </a:spcAft>
              <a:buFont typeface="Arial" panose="020B0604020202020204" pitchFamily="34" charset="0"/>
              <a:buChar char="•"/>
              <a:defRPr/>
            </a:pPr>
            <a:r>
              <a:rPr lang="en-US" sz="1100" dirty="0"/>
              <a:t>CM/ECF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9" name="Rectangle 138">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40065"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68605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458" name="Footer Placeholder 3"/>
          <p:cNvSpPr>
            <a:spLocks noGrp="1"/>
          </p:cNvSpPr>
          <p:nvPr>
            <p:ph type="ftr" sz="quarter" idx="11"/>
          </p:nvPr>
        </p:nvSpPr>
        <p:spPr bwMode="auto">
          <a:xfrm>
            <a:off x="3028950" y="6356350"/>
            <a:ext cx="30861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200" kern="1200">
              <a:solidFill>
                <a:schemeClr val="tx1">
                  <a:alpha val="80000"/>
                </a:schemeClr>
              </a:solidFill>
              <a:latin typeface="+mn-lt"/>
              <a:ea typeface="+mn-ea"/>
              <a:cs typeface="+mn-cs"/>
            </a:endParaRPr>
          </a:p>
        </p:txBody>
      </p:sp>
      <p:sp>
        <p:nvSpPr>
          <p:cNvPr id="20483" name="Slide Number Placeholder 4"/>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Aft>
                <a:spcPts val="600"/>
              </a:spcAft>
            </a:pPr>
            <a:fld id="{66609DB0-62D4-4FA2-A476-1B9B9009A9EA}" type="slidenum">
              <a:rPr lang="en-US" altLang="en-US">
                <a:solidFill>
                  <a:schemeClr val="tx1">
                    <a:alpha val="80000"/>
                  </a:schemeClr>
                </a:solidFill>
                <a:latin typeface="+mn-lt"/>
                <a:ea typeface="+mn-ea"/>
                <a:cs typeface="+mn-cs"/>
              </a:rPr>
              <a:pPr>
                <a:spcAft>
                  <a:spcPts val="600"/>
                </a:spcAft>
              </a:pPr>
              <a:t>6</a:t>
            </a:fld>
            <a:endParaRPr lang="en-US" altLang="en-US">
              <a:solidFill>
                <a:schemeClr val="tx1">
                  <a:alpha val="80000"/>
                </a:schemeClr>
              </a:solidFill>
              <a:latin typeface="+mn-lt"/>
              <a:ea typeface="+mn-ea"/>
              <a:cs typeface="+mn-cs"/>
            </a:endParaRPr>
          </a:p>
        </p:txBody>
      </p:sp>
      <p:graphicFrame>
        <p:nvGraphicFramePr>
          <p:cNvPr id="20486" name="Content Placeholder 2">
            <a:extLst>
              <a:ext uri="{FF2B5EF4-FFF2-40B4-BE49-F238E27FC236}">
                <a16:creationId xmlns:a16="http://schemas.microsoft.com/office/drawing/2014/main" id="{AE440D4A-4C2B-4358-A046-1F8789943BC7}"/>
              </a:ext>
            </a:extLst>
          </p:cNvPr>
          <p:cNvGraphicFramePr/>
          <p:nvPr>
            <p:extLst>
              <p:ext uri="{D42A27DB-BD31-4B8C-83A1-F6EECF244321}">
                <p14:modId xmlns:p14="http://schemas.microsoft.com/office/powerpoint/2010/main" val="2856169752"/>
              </p:ext>
            </p:extLst>
          </p:nvPr>
        </p:nvGraphicFramePr>
        <p:xfrm>
          <a:off x="628650" y="2022475"/>
          <a:ext cx="7886700" cy="4154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1"/>
          <p:cNvSpPr>
            <a:spLocks noGrp="1"/>
          </p:cNvSpPr>
          <p:nvPr>
            <p:ph type="title"/>
          </p:nvPr>
        </p:nvSpPr>
        <p:spPr>
          <a:xfrm>
            <a:off x="624751" y="365125"/>
            <a:ext cx="7890527" cy="1325563"/>
          </a:xfrm>
          <a:extLst>
            <a:ext uri="{FAA26D3D-D897-4be2-8F04-BA451C77F1D7}"/>
          </a:extLst>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p>
            <a:pPr algn="l" defTabSz="914400" eaLnBrk="1" hangingPunct="1">
              <a:lnSpc>
                <a:spcPct val="90000"/>
              </a:lnSpc>
              <a:defRPr/>
            </a:pPr>
            <a:r>
              <a:rPr lang="en-US" altLang="en-US" b="1" kern="1200">
                <a:solidFill>
                  <a:schemeClr val="tx1"/>
                </a:solidFill>
                <a:latin typeface="+mj-lt"/>
                <a:ea typeface="+mj-ea"/>
                <a:cs typeface="+mj-cs"/>
              </a:rPr>
              <a:t>Bankruptcy Law 101: Evolution of Law</a:t>
            </a:r>
            <a:endParaRPr lang="en-US" altLang="en-US" kern="1200">
              <a:solidFill>
                <a:schemeClr val="tx1"/>
              </a:solidFill>
              <a:latin typeface="+mj-lt"/>
              <a:ea typeface="+mj-ea"/>
              <a:cs typeface="+mj-cs"/>
            </a:endParaRPr>
          </a:p>
        </p:txBody>
      </p:sp>
    </p:spTree>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7" name="Rectangle 20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9" name="Rectangle 20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2A3C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close up of a logo&#10;&#10;Description generated with high confidence">
            <a:extLst>
              <a:ext uri="{FF2B5EF4-FFF2-40B4-BE49-F238E27FC236}">
                <a16:creationId xmlns:a16="http://schemas.microsoft.com/office/drawing/2014/main" id="{83AA5679-AB30-45C3-A76A-17D385108540}"/>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3336" b="-2"/>
          <a:stretch/>
        </p:blipFill>
        <p:spPr>
          <a:xfrm>
            <a:off x="245660" y="321733"/>
            <a:ext cx="5293729" cy="4107392"/>
          </a:xfrm>
          <a:prstGeom prst="rect">
            <a:avLst/>
          </a:prstGeom>
        </p:spPr>
      </p:pic>
      <p:sp>
        <p:nvSpPr>
          <p:cNvPr id="21506" name="Content Placeholder 2"/>
          <p:cNvSpPr txBox="1">
            <a:spLocks/>
          </p:cNvSpPr>
          <p:nvPr/>
        </p:nvSpPr>
        <p:spPr bwMode="auto">
          <a:xfrm>
            <a:off x="521208" y="1478173"/>
            <a:ext cx="8229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itchFamily="34" charset="0"/>
                <a:ea typeface="MS PGothic" pitchFamily="34" charset="-128"/>
              </a:defRPr>
            </a:lvl1pPr>
            <a:lvl2pPr marL="917575"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lvl="1" eaLnBrk="1" hangingPunct="1">
              <a:spcBef>
                <a:spcPct val="20000"/>
              </a:spcBef>
              <a:buFont typeface="Wingdings" pitchFamily="2" charset="2"/>
              <a:buChar char="Ø"/>
            </a:pPr>
            <a:endParaRPr lang="en-US" altLang="en-US" sz="2400" b="1" i="1">
              <a:solidFill>
                <a:srgbClr val="000000"/>
              </a:solidFill>
              <a:latin typeface="Baskerville Old Face" pitchFamily="18" charset="0"/>
            </a:endParaRPr>
          </a:p>
        </p:txBody>
      </p:sp>
      <p:sp>
        <p:nvSpPr>
          <p:cNvPr id="21508" name="Slide Number Placeholder 6"/>
          <p:cNvSpPr>
            <a:spLocks noGrp="1"/>
          </p:cNvSpPr>
          <p:nvPr>
            <p:ph type="sldNum" sz="quarter" idx="12"/>
          </p:nvPr>
        </p:nvSpPr>
        <p:spPr bwMode="auto">
          <a:xfrm>
            <a:off x="8127999" y="6535157"/>
            <a:ext cx="730251" cy="27432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fontAlgn="auto">
              <a:spcBef>
                <a:spcPts val="0"/>
              </a:spcBef>
              <a:spcAft>
                <a:spcPts val="600"/>
              </a:spcAft>
              <a:defRPr/>
            </a:pPr>
            <a:fld id="{02B71600-F78B-41AF-9865-F6D6388DE02D}" type="slidenum">
              <a:rPr lang="en-US" altLang="en-US" sz="1000">
                <a:solidFill>
                  <a:prstClr val="black">
                    <a:tint val="75000"/>
                  </a:prstClr>
                </a:solidFill>
                <a:latin typeface="Calibri" panose="020F0502020204030204"/>
                <a:ea typeface="+mn-ea"/>
                <a:cs typeface="+mn-cs"/>
              </a:rPr>
              <a:pPr fontAlgn="auto">
                <a:spcBef>
                  <a:spcPts val="0"/>
                </a:spcBef>
                <a:spcAft>
                  <a:spcPts val="600"/>
                </a:spcAft>
                <a:defRPr/>
              </a:pPr>
              <a:t>7</a:t>
            </a:fld>
            <a:endParaRPr lang="en-US" altLang="en-US" sz="1000">
              <a:solidFill>
                <a:prstClr val="black">
                  <a:tint val="75000"/>
                </a:prstClr>
              </a:solidFill>
              <a:latin typeface="Calibri" panose="020F0502020204030204"/>
              <a:ea typeface="+mn-ea"/>
              <a:cs typeface="+mn-cs"/>
            </a:endParaRPr>
          </a:p>
        </p:txBody>
      </p:sp>
      <p:sp>
        <p:nvSpPr>
          <p:cNvPr id="24582" name="Footer Placeholder 1"/>
          <p:cNvSpPr>
            <a:spLocks noGrp="1"/>
          </p:cNvSpPr>
          <p:nvPr>
            <p:ph type="ftr" sz="quarter" idx="11"/>
          </p:nvPr>
        </p:nvSpPr>
        <p:spPr bwMode="auto">
          <a:xfrm>
            <a:off x="393192" y="6535157"/>
            <a:ext cx="4945641" cy="27432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defRPr/>
            </a:pPr>
            <a:endParaRPr lang="en-US" altLang="en-US" sz="1000" kern="1200">
              <a:solidFill>
                <a:prstClr val="black">
                  <a:tint val="75000"/>
                </a:prstClr>
              </a:solidFill>
              <a:latin typeface="Calibri" panose="020F0502020204030204"/>
              <a:ea typeface="+mn-ea"/>
              <a:cs typeface="+mn-cs"/>
            </a:endParaRPr>
          </a:p>
        </p:txBody>
      </p:sp>
      <p:sp>
        <p:nvSpPr>
          <p:cNvPr id="9" name="Title 1"/>
          <p:cNvSpPr>
            <a:spLocks noGrp="1"/>
          </p:cNvSpPr>
          <p:nvPr>
            <p:ph type="title"/>
          </p:nvPr>
        </p:nvSpPr>
        <p:spPr>
          <a:xfrm>
            <a:off x="393192" y="4767072"/>
            <a:ext cx="4945641" cy="1625210"/>
          </a:xfrm>
          <a:extLst>
            <a:ext uri="{FAA26D3D-D897-4be2-8F04-BA451C77F1D7}"/>
          </a:extLst>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p>
            <a:pPr algn="r" defTabSz="914400" eaLnBrk="1" hangingPunct="1">
              <a:lnSpc>
                <a:spcPct val="90000"/>
              </a:lnSpc>
              <a:defRPr/>
            </a:pPr>
            <a:r>
              <a:rPr lang="en-US" altLang="en-US" b="1">
                <a:solidFill>
                  <a:srgbClr val="FFFFFF"/>
                </a:solidFill>
                <a:latin typeface="+mj-lt"/>
                <a:ea typeface="+mj-ea"/>
                <a:cs typeface="+mj-cs"/>
              </a:rPr>
              <a:t>Bankruptcy Law 101: Parties</a:t>
            </a:r>
            <a:endParaRPr lang="en-US" altLang="en-US">
              <a:solidFill>
                <a:srgbClr val="FFFFFF"/>
              </a:solidFill>
              <a:latin typeface="+mj-lt"/>
              <a:ea typeface="+mj-ea"/>
              <a:cs typeface="+mj-cs"/>
            </a:endParaRPr>
          </a:p>
        </p:txBody>
      </p:sp>
      <p:sp>
        <p:nvSpPr>
          <p:cNvPr id="21507" name="Content Placeholder 2"/>
          <p:cNvSpPr txBox="1">
            <a:spLocks/>
          </p:cNvSpPr>
          <p:nvPr/>
        </p:nvSpPr>
        <p:spPr bwMode="auto">
          <a:xfrm>
            <a:off x="4953000" y="917725"/>
            <a:ext cx="3637543" cy="48523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marL="342900" indent="-342900">
              <a:defRPr>
                <a:solidFill>
                  <a:schemeClr val="tx1"/>
                </a:solidFill>
                <a:latin typeface="Calibri" pitchFamily="34" charset="0"/>
                <a:ea typeface="MS PGothic" pitchFamily="34" charset="-128"/>
              </a:defRPr>
            </a:lvl1pPr>
            <a:lvl2pPr marL="908050" indent="-446088">
              <a:defRPr>
                <a:solidFill>
                  <a:schemeClr val="tx1"/>
                </a:solidFill>
                <a:latin typeface="Calibri" pitchFamily="34" charset="0"/>
                <a:ea typeface="MS PGothic" pitchFamily="34" charset="-128"/>
              </a:defRPr>
            </a:lvl2pPr>
            <a:lvl3pPr marL="1308100" indent="-446088">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marL="1144588" lvl="1" indent="-228600" eaLnBrk="1" hangingPunct="1">
              <a:lnSpc>
                <a:spcPct val="90000"/>
              </a:lnSpc>
              <a:spcBef>
                <a:spcPts val="600"/>
              </a:spcBef>
              <a:spcAft>
                <a:spcPts val="600"/>
              </a:spcAft>
              <a:buFont typeface="Arial" panose="020B0604020202020204" pitchFamily="34" charset="0"/>
              <a:buChar char="•"/>
            </a:pPr>
            <a:r>
              <a:rPr lang="en-US" altLang="en-US" sz="1100" b="1" dirty="0">
                <a:solidFill>
                  <a:srgbClr val="FFFFFF"/>
                </a:solidFill>
                <a:latin typeface="+mn-lt"/>
                <a:ea typeface="+mn-ea"/>
              </a:rPr>
              <a:t>Debtor:   </a:t>
            </a:r>
            <a:r>
              <a:rPr lang="en-US" altLang="en-US" sz="1100" dirty="0">
                <a:solidFill>
                  <a:srgbClr val="FFFFFF"/>
                </a:solidFill>
                <a:latin typeface="+mn-lt"/>
                <a:ea typeface="+mn-ea"/>
              </a:rPr>
              <a:t>Individual or organization that has voluntarily filed a bankruptcy petition or is the subject of an involuntary bankruptcy commenced by creditors.</a:t>
            </a:r>
            <a:r>
              <a:rPr lang="en-US" altLang="en-US" sz="1100" b="1" dirty="0">
                <a:solidFill>
                  <a:srgbClr val="FFFFFF"/>
                </a:solidFill>
                <a:latin typeface="+mn-lt"/>
                <a:ea typeface="+mn-ea"/>
              </a:rPr>
              <a:t> </a:t>
            </a:r>
          </a:p>
          <a:p>
            <a:pPr marL="1144588" lvl="1" indent="-228600" eaLnBrk="1" hangingPunct="1">
              <a:lnSpc>
                <a:spcPct val="90000"/>
              </a:lnSpc>
              <a:spcBef>
                <a:spcPts val="600"/>
              </a:spcBef>
              <a:spcAft>
                <a:spcPts val="600"/>
              </a:spcAft>
              <a:buFont typeface="Arial" panose="020B0604020202020204" pitchFamily="34" charset="0"/>
              <a:buChar char="•"/>
            </a:pPr>
            <a:r>
              <a:rPr lang="en-US" altLang="en-US" sz="1100" b="1" dirty="0">
                <a:solidFill>
                  <a:srgbClr val="FFFFFF"/>
                </a:solidFill>
                <a:latin typeface="+mn-lt"/>
                <a:ea typeface="+mn-ea"/>
              </a:rPr>
              <a:t>Debtor-in-Possession (DIP):  </a:t>
            </a:r>
            <a:r>
              <a:rPr lang="en-US" altLang="en-US" sz="1100" dirty="0">
                <a:solidFill>
                  <a:srgbClr val="FFFFFF"/>
                </a:solidFill>
                <a:latin typeface="+mn-lt"/>
                <a:ea typeface="+mn-ea"/>
              </a:rPr>
              <a:t>Debtor in a Chapter 11 or 13 case that maintains possession and control of its assets (i.e., existing management remains in place) in bankruptcy.</a:t>
            </a:r>
          </a:p>
          <a:p>
            <a:pPr marL="1144588" lvl="1" indent="-228600" eaLnBrk="1" hangingPunct="1">
              <a:lnSpc>
                <a:spcPct val="90000"/>
              </a:lnSpc>
              <a:spcBef>
                <a:spcPts val="600"/>
              </a:spcBef>
              <a:spcAft>
                <a:spcPts val="600"/>
              </a:spcAft>
              <a:buFont typeface="Arial" panose="020B0604020202020204" pitchFamily="34" charset="0"/>
              <a:buChar char="•"/>
            </a:pPr>
            <a:r>
              <a:rPr lang="en-US" altLang="en-US" sz="1100" b="1" dirty="0">
                <a:solidFill>
                  <a:srgbClr val="FFFFFF"/>
                </a:solidFill>
                <a:latin typeface="+mn-lt"/>
                <a:ea typeface="+mn-ea"/>
              </a:rPr>
              <a:t>Creditors:  </a:t>
            </a:r>
            <a:r>
              <a:rPr lang="en-US" altLang="en-US" sz="1100" dirty="0">
                <a:solidFill>
                  <a:srgbClr val="FFFFFF"/>
                </a:solidFill>
                <a:latin typeface="+mn-lt"/>
                <a:ea typeface="+mn-ea"/>
              </a:rPr>
              <a:t>Individuals or organizations to whom the debtor owes money or who claim to be owed money by the debtor.</a:t>
            </a:r>
            <a:endParaRPr lang="en-US" altLang="en-US" sz="1100" b="1" i="1" dirty="0">
              <a:solidFill>
                <a:srgbClr val="FFFFFF"/>
              </a:solidFill>
              <a:latin typeface="+mn-lt"/>
              <a:ea typeface="+mn-ea"/>
            </a:endParaRPr>
          </a:p>
          <a:p>
            <a:pPr marL="1144588" lvl="1" indent="-228600" eaLnBrk="1" hangingPunct="1">
              <a:lnSpc>
                <a:spcPct val="90000"/>
              </a:lnSpc>
              <a:spcBef>
                <a:spcPts val="600"/>
              </a:spcBef>
              <a:spcAft>
                <a:spcPts val="600"/>
              </a:spcAft>
              <a:buFont typeface="Arial" panose="020B0604020202020204" pitchFamily="34" charset="0"/>
              <a:buChar char="•"/>
            </a:pPr>
            <a:r>
              <a:rPr lang="en-US" altLang="en-US" sz="1100" b="1" dirty="0">
                <a:solidFill>
                  <a:srgbClr val="FFFFFF"/>
                </a:solidFill>
                <a:latin typeface="+mn-lt"/>
                <a:ea typeface="+mn-ea"/>
              </a:rPr>
              <a:t>Creditors’ Committee:  </a:t>
            </a:r>
            <a:r>
              <a:rPr lang="en-US" altLang="en-US" sz="1100" dirty="0">
                <a:solidFill>
                  <a:srgbClr val="FFFFFF"/>
                </a:solidFill>
                <a:latin typeface="+mn-lt"/>
                <a:ea typeface="+mn-ea"/>
              </a:rPr>
              <a:t>A committee of creditors appointed by the U.S. Trustee in Chapter 11 cases and ordinarily consisting of unsecured creditors holding the largest unsecured claims against the debtor.</a:t>
            </a:r>
          </a:p>
          <a:p>
            <a:pPr marL="1598613" lvl="2" indent="-228600" eaLnBrk="1" hangingPunct="1">
              <a:lnSpc>
                <a:spcPct val="90000"/>
              </a:lnSpc>
              <a:buFont typeface="Arial" panose="020B0604020202020204" pitchFamily="34" charset="0"/>
              <a:buChar char="•"/>
            </a:pPr>
            <a:r>
              <a:rPr lang="en-US" altLang="en-US" sz="1100" dirty="0">
                <a:solidFill>
                  <a:srgbClr val="FFFFFF"/>
                </a:solidFill>
                <a:latin typeface="+mn-lt"/>
                <a:ea typeface="+mn-ea"/>
              </a:rPr>
              <a:t>Consults with the “DIP” on administration of the case; investigates the debtor’s conduct and operation of the business; participates in formulating a plan of reorganization.</a:t>
            </a:r>
          </a:p>
          <a:p>
            <a:pPr lvl="1" indent="-228600" eaLnBrk="1" hangingPunct="1">
              <a:lnSpc>
                <a:spcPct val="90000"/>
              </a:lnSpc>
              <a:spcBef>
                <a:spcPct val="20000"/>
              </a:spcBef>
              <a:buFont typeface="Arial" panose="020B0604020202020204" pitchFamily="34" charset="0"/>
              <a:buChar char="•"/>
            </a:pPr>
            <a:endParaRPr lang="en-US" altLang="en-US" sz="1100" dirty="0">
              <a:solidFill>
                <a:srgbClr val="FFFFFF"/>
              </a:solidFill>
              <a:latin typeface="+mn-lt"/>
              <a:ea typeface="+mn-ea"/>
            </a:endParaRPr>
          </a:p>
          <a:p>
            <a:pPr lvl="1" indent="-228600" eaLnBrk="1" hangingPunct="1">
              <a:lnSpc>
                <a:spcPct val="90000"/>
              </a:lnSpc>
              <a:spcBef>
                <a:spcPct val="20000"/>
              </a:spcBef>
              <a:buFont typeface="Arial" panose="020B0604020202020204" pitchFamily="34" charset="0"/>
              <a:buChar char="•"/>
            </a:pPr>
            <a:endParaRPr lang="en-US" altLang="en-US" sz="900" b="1" i="1" dirty="0">
              <a:solidFill>
                <a:srgbClr val="FFFFFF"/>
              </a:solidFill>
              <a:latin typeface="+mn-lt"/>
              <a:ea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9" name="Straight Arrow Connector 13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8DF2434-21DC-4B2D-B8BA-74F129183B65}"/>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839" r="31036" b="2"/>
          <a:stretch/>
        </p:blipFill>
        <p:spPr>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2530" name="Content Placeholder 2"/>
          <p:cNvSpPr>
            <a:spLocks noGrp="1"/>
          </p:cNvSpPr>
          <p:nvPr>
            <p:ph idx="1"/>
          </p:nvPr>
        </p:nvSpPr>
        <p:spPr>
          <a:xfrm>
            <a:off x="153278" y="2367521"/>
            <a:ext cx="3840085" cy="3462228"/>
          </a:xfrm>
        </p:spPr>
        <p:txBody>
          <a:bodyPr>
            <a:noAutofit/>
          </a:bodyPr>
          <a:lstStyle/>
          <a:p>
            <a:pPr marL="1144588" lvl="1" indent="-460375" eaLnBrk="1" hangingPunct="1">
              <a:lnSpc>
                <a:spcPct val="90000"/>
              </a:lnSpc>
              <a:spcBef>
                <a:spcPts val="600"/>
              </a:spcBef>
              <a:spcAft>
                <a:spcPts val="600"/>
              </a:spcAft>
              <a:buFont typeface="Wingdings" pitchFamily="2" charset="2"/>
              <a:buChar char="Ø"/>
            </a:pPr>
            <a:r>
              <a:rPr lang="en-US" altLang="en-US" sz="1050" b="1" dirty="0"/>
              <a:t>Case Trustee:  </a:t>
            </a:r>
            <a:r>
              <a:rPr lang="en-US" altLang="en-US" sz="1050" dirty="0"/>
              <a:t>Representative of the bankruptcy estate who exercises statutory powers, principally for the benefit of unsecured creditors.</a:t>
            </a:r>
          </a:p>
          <a:p>
            <a:pPr marL="1598613" lvl="2" indent="-223838" eaLnBrk="1" hangingPunct="1">
              <a:lnSpc>
                <a:spcPct val="90000"/>
              </a:lnSpc>
              <a:spcBef>
                <a:spcPts val="0"/>
              </a:spcBef>
              <a:spcAft>
                <a:spcPts val="600"/>
              </a:spcAft>
              <a:buFont typeface="Wingdings" pitchFamily="2" charset="2"/>
              <a:buChar char="§"/>
            </a:pPr>
            <a:r>
              <a:rPr lang="en-US" altLang="en-US" sz="1050" dirty="0"/>
              <a:t>Trustee is always appointed or elected in Chapters 7, 12, 13; sometimes in Chapter 11; never in Chapter 9.</a:t>
            </a:r>
          </a:p>
          <a:p>
            <a:pPr marL="1144588" lvl="1" indent="-460375" eaLnBrk="1" hangingPunct="1">
              <a:lnSpc>
                <a:spcPct val="90000"/>
              </a:lnSpc>
              <a:spcBef>
                <a:spcPts val="600"/>
              </a:spcBef>
              <a:spcAft>
                <a:spcPts val="600"/>
              </a:spcAft>
              <a:buFont typeface="Wingdings" pitchFamily="2" charset="2"/>
              <a:buChar char="Ø"/>
            </a:pPr>
            <a:r>
              <a:rPr lang="en-US" altLang="en-US" sz="1050" b="1" dirty="0"/>
              <a:t>U.S. Trustee:</a:t>
            </a:r>
            <a:r>
              <a:rPr lang="en-US" altLang="en-US" sz="1050" dirty="0"/>
              <a:t>  Officer of the Department of Justice responsible for supervising administration of bankruptcy cases.</a:t>
            </a:r>
          </a:p>
          <a:p>
            <a:pPr marL="1598613" lvl="2" indent="-223838" eaLnBrk="1" hangingPunct="1">
              <a:lnSpc>
                <a:spcPct val="90000"/>
              </a:lnSpc>
              <a:spcBef>
                <a:spcPts val="0"/>
              </a:spcBef>
              <a:spcAft>
                <a:spcPts val="600"/>
              </a:spcAft>
              <a:buFont typeface="Wingdings" pitchFamily="2" charset="2"/>
              <a:buChar char="§"/>
            </a:pPr>
            <a:r>
              <a:rPr lang="en-US" altLang="en-US" sz="1050" dirty="0"/>
              <a:t>A </a:t>
            </a:r>
            <a:r>
              <a:rPr lang="ja-JP" altLang="en-US" sz="1050" dirty="0"/>
              <a:t>“</a:t>
            </a:r>
            <a:r>
              <a:rPr lang="en-US" altLang="ja-JP" sz="1050" dirty="0"/>
              <a:t>watch dog</a:t>
            </a:r>
            <a:r>
              <a:rPr lang="ja-JP" altLang="en-US" sz="1050" dirty="0"/>
              <a:t>”</a:t>
            </a:r>
            <a:r>
              <a:rPr lang="en-US" altLang="ja-JP" sz="1050" dirty="0"/>
              <a:t> over the bankruptcy process.</a:t>
            </a:r>
          </a:p>
          <a:p>
            <a:pPr marL="1144588" lvl="1" indent="-460375" eaLnBrk="1" hangingPunct="1">
              <a:lnSpc>
                <a:spcPct val="90000"/>
              </a:lnSpc>
              <a:spcBef>
                <a:spcPts val="600"/>
              </a:spcBef>
              <a:spcAft>
                <a:spcPts val="600"/>
              </a:spcAft>
              <a:buFont typeface="Wingdings" pitchFamily="2" charset="2"/>
              <a:buChar char="Ø"/>
            </a:pPr>
            <a:r>
              <a:rPr lang="en-US" altLang="en-US" sz="1050" b="1" dirty="0"/>
              <a:t>Examiner:  </a:t>
            </a:r>
            <a:r>
              <a:rPr lang="en-US" altLang="en-US" sz="1050" dirty="0"/>
              <a:t>Independent functionary appointed to investigate the debtor’s affairs in a Chapter 11 case in which existing management remains in place and no case trustee is appointed.</a:t>
            </a:r>
          </a:p>
          <a:p>
            <a:pPr marL="1144588" lvl="1" indent="-460375" eaLnBrk="1" hangingPunct="1">
              <a:lnSpc>
                <a:spcPct val="90000"/>
              </a:lnSpc>
              <a:spcBef>
                <a:spcPts val="600"/>
              </a:spcBef>
              <a:spcAft>
                <a:spcPts val="600"/>
              </a:spcAft>
              <a:buFont typeface="Wingdings" pitchFamily="2" charset="2"/>
              <a:buChar char="Ø"/>
            </a:pPr>
            <a:r>
              <a:rPr lang="en-US" altLang="en-US" sz="1050" b="1" dirty="0"/>
              <a:t>Ombudsman:  </a:t>
            </a:r>
            <a:r>
              <a:rPr lang="en-US" altLang="en-US" sz="1050" dirty="0"/>
              <a:t>Disinterested person appointed by U.S. Trustee to (1) assist the court in a sale of personally identifiable information or (2) to represent the interests of patients in a healthcare business.  </a:t>
            </a:r>
          </a:p>
        </p:txBody>
      </p:sp>
      <p:sp>
        <p:nvSpPr>
          <p:cNvPr id="25603" name="Footer Placeholder 3"/>
          <p:cNvSpPr>
            <a:spLocks noGrp="1"/>
          </p:cNvSpPr>
          <p:nvPr>
            <p:ph type="ftr" sz="quarter" idx="11"/>
          </p:nvPr>
        </p:nvSpPr>
        <p:spPr bwMode="auto">
          <a:xfrm>
            <a:off x="491490" y="6356350"/>
            <a:ext cx="30861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defRPr/>
            </a:pPr>
            <a:endParaRPr lang="en-US" altLang="en-US"/>
          </a:p>
        </p:txBody>
      </p:sp>
      <p:sp>
        <p:nvSpPr>
          <p:cNvPr id="22532" name="Slide Number Placeholder 4"/>
          <p:cNvSpPr>
            <a:spLocks noGrp="1"/>
          </p:cNvSpPr>
          <p:nvPr>
            <p:ph type="sldNum" sz="quarter" idx="12"/>
          </p:nvPr>
        </p:nvSpPr>
        <p:spPr bwMode="auto">
          <a:xfrm>
            <a:off x="5206365" y="6356350"/>
            <a:ext cx="874395"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Aft>
                <a:spcPts val="600"/>
              </a:spcAft>
            </a:pPr>
            <a:fld id="{7E0C012E-74D9-4F30-904F-F9E15A38F060}" type="slidenum">
              <a:rPr lang="en-US" altLang="en-US">
                <a:cs typeface="Arial" charset="0"/>
              </a:rPr>
              <a:pPr>
                <a:spcAft>
                  <a:spcPts val="600"/>
                </a:spcAft>
              </a:pPr>
              <a:t>8</a:t>
            </a:fld>
            <a:endParaRPr lang="en-US" altLang="en-US">
              <a:cs typeface="Arial" charset="0"/>
            </a:endParaRPr>
          </a:p>
        </p:txBody>
      </p:sp>
      <p:sp>
        <p:nvSpPr>
          <p:cNvPr id="22533" name="Title 2"/>
          <p:cNvSpPr>
            <a:spLocks noGrp="1"/>
          </p:cNvSpPr>
          <p:nvPr>
            <p:ph type="title"/>
          </p:nvPr>
        </p:nvSpPr>
        <p:spPr>
          <a:xfrm>
            <a:off x="491490" y="365125"/>
            <a:ext cx="3840085" cy="1692794"/>
          </a:xfrm>
        </p:spPr>
        <p:txBody>
          <a:bodyPr>
            <a:normAutofit/>
          </a:bodyPr>
          <a:lstStyle/>
          <a:p>
            <a:pPr eaLnBrk="1" hangingPunct="1">
              <a:lnSpc>
                <a:spcPct val="90000"/>
              </a:lnSpc>
              <a:defRPr/>
            </a:pPr>
            <a:r>
              <a:rPr lang="en-US" altLang="en-US" sz="3700" b="1" dirty="0">
                <a:latin typeface="+mn-lt"/>
                <a:cs typeface="Times New Roman" panose="02020603050405020304" pitchFamily="18" charset="0"/>
              </a:rPr>
              <a:t>Bankruptcy Law 101: MORE Parties</a:t>
            </a:r>
            <a:endParaRPr lang="en-US" altLang="en-US" sz="3700" dirty="0">
              <a:latin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0" y="1828800"/>
            <a:ext cx="8534400" cy="4343400"/>
          </a:xfrm>
        </p:spPr>
        <p:txBody>
          <a:bodyPr/>
          <a:lstStyle/>
          <a:p>
            <a:pPr marL="455613" lvl="1" indent="0" eaLnBrk="1" hangingPunct="1">
              <a:buFont typeface="Arial" charset="0"/>
              <a:buNone/>
            </a:pPr>
            <a:r>
              <a:rPr lang="en-US" altLang="en-US" sz="2400">
                <a:latin typeface="Baskerville Old Face" pitchFamily="18" charset="0"/>
              </a:rPr>
              <a:t>  </a:t>
            </a:r>
            <a:endParaRPr lang="en-US" altLang="en-US" sz="2400" i="1">
              <a:latin typeface="Baskerville Old Face" pitchFamily="18" charset="0"/>
            </a:endParaRPr>
          </a:p>
        </p:txBody>
      </p:sp>
      <p:sp>
        <p:nvSpPr>
          <p:cNvPr id="23555" name="Content Placeholder 2"/>
          <p:cNvSpPr txBox="1">
            <a:spLocks/>
          </p:cNvSpPr>
          <p:nvPr/>
        </p:nvSpPr>
        <p:spPr bwMode="auto">
          <a:xfrm>
            <a:off x="0" y="1600200"/>
            <a:ext cx="870426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a:solidFill>
                  <a:schemeClr val="tx1"/>
                </a:solidFill>
                <a:latin typeface="Calibri" pitchFamily="34" charset="0"/>
                <a:ea typeface="MS PGothic" pitchFamily="34" charset="-128"/>
              </a:defRPr>
            </a:lvl1pPr>
            <a:lvl2pPr indent="-457200" defTabSz="457200">
              <a:defRPr>
                <a:solidFill>
                  <a:schemeClr val="tx1"/>
                </a:solidFill>
                <a:latin typeface="Calibri" pitchFamily="34" charset="0"/>
                <a:ea typeface="MS PGothic" pitchFamily="34" charset="-128"/>
              </a:defRPr>
            </a:lvl2pPr>
            <a:lvl3pPr marL="1308100" indent="-446088" defTabSz="457200">
              <a:defRPr>
                <a:solidFill>
                  <a:schemeClr val="tx1"/>
                </a:solidFill>
                <a:latin typeface="Calibri" pitchFamily="34" charset="0"/>
                <a:ea typeface="MS PGothic" pitchFamily="34" charset="-128"/>
              </a:defRPr>
            </a:lvl3pPr>
            <a:lvl4pPr marL="1600200" indent="-228600" defTabSz="457200">
              <a:defRPr>
                <a:solidFill>
                  <a:schemeClr val="tx1"/>
                </a:solidFill>
                <a:latin typeface="Calibri" pitchFamily="34" charset="0"/>
                <a:ea typeface="MS PGothic" pitchFamily="34" charset="-128"/>
              </a:defRPr>
            </a:lvl4pPr>
            <a:lvl5pPr marL="2057400" indent="-228600" defTabSz="4572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1144588" lvl="1" indent="-460375" eaLnBrk="1" hangingPunct="1">
              <a:spcBef>
                <a:spcPts val="0"/>
              </a:spcBef>
              <a:spcAft>
                <a:spcPts val="200"/>
              </a:spcAft>
              <a:buFont typeface="Wingdings" pitchFamily="2" charset="2"/>
              <a:buChar char="Ø"/>
            </a:pPr>
            <a:r>
              <a:rPr lang="en-US" altLang="en-US" sz="2000" b="1" dirty="0">
                <a:solidFill>
                  <a:srgbClr val="000000"/>
                </a:solidFill>
                <a:latin typeface="+mn-lt"/>
                <a:cs typeface="Arial" charset="0"/>
              </a:rPr>
              <a:t>Fresh Start</a:t>
            </a:r>
          </a:p>
          <a:p>
            <a:pPr marL="1598613" lvl="2" indent="-223838" eaLnBrk="1" hangingPunct="1">
              <a:spcBef>
                <a:spcPts val="100"/>
              </a:spcBef>
              <a:spcAft>
                <a:spcPts val="0"/>
              </a:spcAft>
              <a:buFont typeface="Wingdings" pitchFamily="2" charset="2"/>
              <a:buChar char="§"/>
            </a:pPr>
            <a:r>
              <a:rPr lang="en-US" altLang="en-US" sz="1700" b="1" dirty="0">
                <a:solidFill>
                  <a:srgbClr val="000000"/>
                </a:solidFill>
                <a:latin typeface="+mn-lt"/>
                <a:cs typeface="Arial" charset="0"/>
              </a:rPr>
              <a:t>Automatic Stay:  </a:t>
            </a:r>
            <a:r>
              <a:rPr lang="en-US" altLang="en-US" sz="1700" dirty="0">
                <a:solidFill>
                  <a:srgbClr val="000000"/>
                </a:solidFill>
                <a:latin typeface="+mn-lt"/>
                <a:cs typeface="Arial" charset="0"/>
              </a:rPr>
              <a:t>Freezes collection activity.  A </a:t>
            </a:r>
            <a:r>
              <a:rPr lang="en-US" altLang="ja-JP" sz="1700" dirty="0">
                <a:solidFill>
                  <a:srgbClr val="000000"/>
                </a:solidFill>
                <a:latin typeface="+mn-lt"/>
                <a:cs typeface="Arial" charset="0"/>
              </a:rPr>
              <a:t>“breathing spell” for debtors.</a:t>
            </a:r>
            <a:endParaRPr lang="en-US" altLang="ja-JP" sz="1700" b="1" dirty="0">
              <a:solidFill>
                <a:srgbClr val="000000"/>
              </a:solidFill>
              <a:latin typeface="+mn-lt"/>
              <a:cs typeface="Arial" charset="0"/>
            </a:endParaRPr>
          </a:p>
          <a:p>
            <a:pPr marL="1598613" lvl="2" indent="-223838" eaLnBrk="1" hangingPunct="1">
              <a:spcBef>
                <a:spcPts val="100"/>
              </a:spcBef>
              <a:spcAft>
                <a:spcPts val="0"/>
              </a:spcAft>
              <a:buFont typeface="Wingdings" pitchFamily="2" charset="2"/>
              <a:buChar char="§"/>
            </a:pPr>
            <a:r>
              <a:rPr lang="en-US" altLang="en-US" sz="1700" b="1" dirty="0">
                <a:solidFill>
                  <a:srgbClr val="000000"/>
                </a:solidFill>
                <a:latin typeface="+mn-lt"/>
                <a:cs typeface="Arial" charset="0"/>
              </a:rPr>
              <a:t>Discharge: </a:t>
            </a:r>
            <a:r>
              <a:rPr lang="en-US" altLang="en-US" sz="1700" b="1" i="1" dirty="0">
                <a:solidFill>
                  <a:srgbClr val="000000"/>
                </a:solidFill>
                <a:latin typeface="+mn-lt"/>
                <a:cs typeface="Arial" charset="0"/>
              </a:rPr>
              <a:t> </a:t>
            </a:r>
            <a:r>
              <a:rPr lang="en-US" altLang="en-US" sz="1700" dirty="0">
                <a:solidFill>
                  <a:srgbClr val="000000"/>
                </a:solidFill>
                <a:latin typeface="+mn-lt"/>
                <a:cs typeface="Arial" charset="0"/>
              </a:rPr>
              <a:t>Releases debtor from personal liability for certain specified types of debt.  The discharge is a </a:t>
            </a:r>
            <a:r>
              <a:rPr lang="en-US" altLang="en-US" sz="1700" b="1" dirty="0">
                <a:solidFill>
                  <a:srgbClr val="FF0000"/>
                </a:solidFill>
                <a:latin typeface="+mn-lt"/>
                <a:cs typeface="Arial" charset="0"/>
              </a:rPr>
              <a:t>permanent injunction</a:t>
            </a:r>
            <a:r>
              <a:rPr lang="en-US" altLang="en-US" sz="1700" dirty="0">
                <a:solidFill>
                  <a:srgbClr val="000000"/>
                </a:solidFill>
                <a:latin typeface="+mn-lt"/>
                <a:cs typeface="Arial" charset="0"/>
              </a:rPr>
              <a:t>. </a:t>
            </a:r>
          </a:p>
          <a:p>
            <a:pPr marL="1598613" lvl="2" indent="-223838" eaLnBrk="1" hangingPunct="1">
              <a:spcBef>
                <a:spcPts val="100"/>
              </a:spcBef>
              <a:spcAft>
                <a:spcPts val="600"/>
              </a:spcAft>
              <a:buFont typeface="Wingdings" pitchFamily="2" charset="2"/>
              <a:buChar char="§"/>
            </a:pPr>
            <a:r>
              <a:rPr lang="en-US" altLang="en-US" sz="1700" b="1" dirty="0">
                <a:solidFill>
                  <a:srgbClr val="000000"/>
                </a:solidFill>
                <a:latin typeface="+mn-lt"/>
                <a:cs typeface="Arial" charset="0"/>
              </a:rPr>
              <a:t>Exempt Property:</a:t>
            </a:r>
            <a:r>
              <a:rPr lang="en-US" altLang="en-US" sz="1700" dirty="0">
                <a:solidFill>
                  <a:srgbClr val="000000"/>
                </a:solidFill>
                <a:latin typeface="+mn-lt"/>
                <a:cs typeface="Arial" charset="0"/>
              </a:rPr>
              <a:t>  Federal and state laws allow debtors to keep certain assets.</a:t>
            </a:r>
            <a:endParaRPr lang="en-US" altLang="en-US" sz="1700" b="1" dirty="0">
              <a:solidFill>
                <a:srgbClr val="000000"/>
              </a:solidFill>
              <a:latin typeface="+mn-lt"/>
              <a:cs typeface="Arial" charset="0"/>
            </a:endParaRPr>
          </a:p>
          <a:p>
            <a:pPr marL="1144588" lvl="1" indent="-460375" eaLnBrk="1" hangingPunct="1">
              <a:spcBef>
                <a:spcPts val="400"/>
              </a:spcBef>
              <a:spcAft>
                <a:spcPts val="200"/>
              </a:spcAft>
              <a:buFont typeface="Wingdings" pitchFamily="2" charset="2"/>
              <a:buChar char="Ø"/>
            </a:pPr>
            <a:r>
              <a:rPr lang="en-US" altLang="en-US" sz="2000" b="1" dirty="0">
                <a:solidFill>
                  <a:srgbClr val="000000"/>
                </a:solidFill>
                <a:latin typeface="+mn-lt"/>
                <a:cs typeface="Arial" charset="0"/>
              </a:rPr>
              <a:t>Equality of Distribution</a:t>
            </a:r>
          </a:p>
          <a:p>
            <a:pPr marL="1598613" lvl="2" indent="-223838" eaLnBrk="1" hangingPunct="1">
              <a:spcBef>
                <a:spcPts val="100"/>
              </a:spcBef>
              <a:spcAft>
                <a:spcPts val="0"/>
              </a:spcAft>
              <a:buFont typeface="Wingdings" pitchFamily="2" charset="2"/>
              <a:buChar char="§"/>
            </a:pPr>
            <a:r>
              <a:rPr lang="en-US" altLang="en-US" sz="1700" b="1" dirty="0">
                <a:solidFill>
                  <a:srgbClr val="000000"/>
                </a:solidFill>
                <a:latin typeface="+mn-lt"/>
                <a:cs typeface="Arial" charset="0"/>
              </a:rPr>
              <a:t>Statutory Scheme of Distribution:  </a:t>
            </a:r>
            <a:r>
              <a:rPr lang="en-US" altLang="en-US" sz="1700" dirty="0">
                <a:solidFill>
                  <a:srgbClr val="000000"/>
                </a:solidFill>
                <a:latin typeface="+mn-lt"/>
                <a:cs typeface="Arial" charset="0"/>
              </a:rPr>
              <a:t>Creditors holding certain types of debts are given priority; pro rata distribution for similarly situated creditors; prevents “</a:t>
            </a:r>
            <a:r>
              <a:rPr lang="en-US" altLang="ja-JP" sz="1700" dirty="0">
                <a:solidFill>
                  <a:srgbClr val="000000"/>
                </a:solidFill>
                <a:latin typeface="+mn-lt"/>
                <a:cs typeface="Arial" charset="0"/>
              </a:rPr>
              <a:t>race to the court house.”</a:t>
            </a:r>
          </a:p>
          <a:p>
            <a:pPr marL="1598613" lvl="2" indent="-223838" eaLnBrk="1" hangingPunct="1">
              <a:spcBef>
                <a:spcPts val="100"/>
              </a:spcBef>
              <a:spcAft>
                <a:spcPts val="0"/>
              </a:spcAft>
              <a:buFont typeface="Wingdings" pitchFamily="2" charset="2"/>
              <a:buChar char="§"/>
            </a:pPr>
            <a:r>
              <a:rPr lang="en-US" altLang="en-US" sz="1700" b="1" dirty="0">
                <a:solidFill>
                  <a:srgbClr val="000000"/>
                </a:solidFill>
                <a:latin typeface="+mn-lt"/>
                <a:cs typeface="Arial" charset="0"/>
              </a:rPr>
              <a:t>Reorganization: </a:t>
            </a:r>
            <a:r>
              <a:rPr lang="en-US" altLang="en-US" sz="1700" dirty="0">
                <a:solidFill>
                  <a:srgbClr val="000000"/>
                </a:solidFill>
                <a:latin typeface="+mn-lt"/>
                <a:cs typeface="Arial" charset="0"/>
              </a:rPr>
              <a:t> Creditors vote on a plan under which a debtor will repay debts.</a:t>
            </a:r>
            <a:endParaRPr lang="en-US" altLang="en-US" sz="1700" b="1" dirty="0">
              <a:solidFill>
                <a:srgbClr val="000000"/>
              </a:solidFill>
              <a:latin typeface="+mn-lt"/>
              <a:cs typeface="Arial" charset="0"/>
            </a:endParaRPr>
          </a:p>
          <a:p>
            <a:pPr marL="1598613" lvl="2" indent="-223838" eaLnBrk="1" hangingPunct="1">
              <a:spcBef>
                <a:spcPts val="100"/>
              </a:spcBef>
              <a:spcAft>
                <a:spcPts val="600"/>
              </a:spcAft>
              <a:buFont typeface="Wingdings" pitchFamily="2" charset="2"/>
              <a:buChar char="§"/>
            </a:pPr>
            <a:r>
              <a:rPr lang="en-US" altLang="en-US" sz="1700" b="1" dirty="0">
                <a:solidFill>
                  <a:srgbClr val="000000"/>
                </a:solidFill>
                <a:latin typeface="+mn-lt"/>
                <a:cs typeface="Arial" charset="0"/>
              </a:rPr>
              <a:t>Liquidation: </a:t>
            </a:r>
            <a:r>
              <a:rPr lang="en-US" altLang="en-US" sz="1700" dirty="0">
                <a:solidFill>
                  <a:srgbClr val="000000"/>
                </a:solidFill>
                <a:latin typeface="+mn-lt"/>
                <a:cs typeface="Arial" charset="0"/>
              </a:rPr>
              <a:t>Trustee liquidates debtor</a:t>
            </a:r>
            <a:r>
              <a:rPr lang="en-US" altLang="ja-JP" sz="1700" dirty="0">
                <a:solidFill>
                  <a:srgbClr val="000000"/>
                </a:solidFill>
                <a:latin typeface="+mn-lt"/>
                <a:cs typeface="Arial" charset="0"/>
              </a:rPr>
              <a:t>’s assets and distributes to creditors according to Bankruptcy Code’s statutory distribution scheme</a:t>
            </a:r>
            <a:r>
              <a:rPr lang="en-US" altLang="ja-JP" sz="1700" b="1" dirty="0">
                <a:solidFill>
                  <a:srgbClr val="000000"/>
                </a:solidFill>
                <a:latin typeface="+mn-lt"/>
                <a:cs typeface="Arial" charset="0"/>
              </a:rPr>
              <a:t>.</a:t>
            </a:r>
            <a:endParaRPr lang="en-US" altLang="ja-JP" sz="1700" dirty="0">
              <a:solidFill>
                <a:srgbClr val="000000"/>
              </a:solidFill>
              <a:latin typeface="+mn-lt"/>
              <a:cs typeface="Arial" charset="0"/>
            </a:endParaRPr>
          </a:p>
          <a:p>
            <a:pPr marL="1144588" lvl="1" indent="-460375" eaLnBrk="1" hangingPunct="1">
              <a:spcBef>
                <a:spcPts val="400"/>
              </a:spcBef>
              <a:spcAft>
                <a:spcPts val="200"/>
              </a:spcAft>
              <a:buFont typeface="Wingdings" pitchFamily="2" charset="2"/>
              <a:buChar char="Ø"/>
            </a:pPr>
            <a:r>
              <a:rPr lang="en-US" altLang="en-US" sz="2000" b="1" dirty="0">
                <a:solidFill>
                  <a:srgbClr val="000000"/>
                </a:solidFill>
                <a:latin typeface="+mn-lt"/>
                <a:cs typeface="Arial" charset="0"/>
              </a:rPr>
              <a:t>Asset Sales</a:t>
            </a:r>
          </a:p>
          <a:p>
            <a:pPr marL="1598613" lvl="2" indent="-223838" eaLnBrk="1" hangingPunct="1">
              <a:spcBef>
                <a:spcPts val="100"/>
              </a:spcBef>
              <a:spcAft>
                <a:spcPts val="0"/>
              </a:spcAft>
              <a:buFont typeface="Wingdings" pitchFamily="2" charset="2"/>
              <a:buChar char="§"/>
            </a:pPr>
            <a:r>
              <a:rPr lang="en-US" altLang="en-US" sz="1700" dirty="0">
                <a:solidFill>
                  <a:srgbClr val="000000"/>
                </a:solidFill>
                <a:latin typeface="+mn-lt"/>
                <a:cs typeface="Arial" charset="0"/>
              </a:rPr>
              <a:t>Acquiring assets through a bankruptcy sale has become popular because of the powerful protections that bankruptcy laws afford the buyer.</a:t>
            </a:r>
            <a:endParaRPr lang="en-US" altLang="en-US" sz="1700" b="1" dirty="0">
              <a:solidFill>
                <a:srgbClr val="000000"/>
              </a:solidFill>
              <a:latin typeface="+mn-lt"/>
              <a:cs typeface="Arial" charset="0"/>
            </a:endParaRPr>
          </a:p>
        </p:txBody>
      </p:sp>
      <p:sp>
        <p:nvSpPr>
          <p:cNvPr id="2355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fld id="{03F1887D-1F77-45F2-B89C-1699D4165187}" type="slidenum">
              <a:rPr lang="en-US" altLang="en-US" smtClean="0">
                <a:solidFill>
                  <a:srgbClr val="898989"/>
                </a:solidFill>
                <a:cs typeface="Arial" charset="0"/>
              </a:rPr>
              <a:pPr/>
              <a:t>9</a:t>
            </a:fld>
            <a:endParaRPr lang="en-US" altLang="en-US">
              <a:solidFill>
                <a:srgbClr val="898989"/>
              </a:solidFill>
              <a:cs typeface="Arial" charset="0"/>
            </a:endParaRPr>
          </a:p>
        </p:txBody>
      </p:sp>
      <p:sp>
        <p:nvSpPr>
          <p:cNvPr id="20487" name="Footer Placeholder 6"/>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dirty="0">
              <a:solidFill>
                <a:srgbClr val="898989"/>
              </a:solidFill>
            </a:endParaRPr>
          </a:p>
        </p:txBody>
      </p:sp>
      <p:sp>
        <p:nvSpPr>
          <p:cNvPr id="23558" name="Title 1"/>
          <p:cNvSpPr>
            <a:spLocks noGrp="1"/>
          </p:cNvSpPr>
          <p:nvPr>
            <p:ph type="title"/>
          </p:nvPr>
        </p:nvSpPr>
        <p:spPr/>
        <p:txBody>
          <a:bodyPr/>
          <a:lstStyle/>
          <a:p>
            <a:endParaRPr lang="en-US" altLang="en-US"/>
          </a:p>
        </p:txBody>
      </p:sp>
      <p:sp>
        <p:nvSpPr>
          <p:cNvPr id="9" name="Title 1"/>
          <p:cNvSpPr txBox="1">
            <a:spLocks/>
          </p:cNvSpPr>
          <p:nvPr/>
        </p:nvSpPr>
        <p:spPr bwMode="auto">
          <a:xfrm>
            <a:off x="457200" y="274638"/>
            <a:ext cx="8229600" cy="1173162"/>
          </a:xfrm>
          <a:prstGeom prst="rect">
            <a:avLst/>
          </a:prstGeom>
          <a:gradFill rotWithShape="1">
            <a:gsLst>
              <a:gs pos="77000">
                <a:srgbClr val="C00000"/>
              </a:gs>
              <a:gs pos="100000">
                <a:schemeClr val="accent2">
                  <a:tint val="50000"/>
                  <a:shade val="100000"/>
                  <a:satMod val="350000"/>
                </a:schemeClr>
              </a:gs>
            </a:gsLst>
            <a:lin ang="16200000" scaled="0"/>
          </a:gradFill>
          <a:extLst>
            <a:ext uri="{91240B29-F687-4F45-9708-019B960494DF}">
              <a14:hiddenLine xmlns:a14="http://schemas.microsoft.com/office/drawing/2010/main" w="9525">
                <a:solidFill>
                  <a:srgbClr val="000000"/>
                </a:solidFill>
                <a:miter lim="800000"/>
                <a:headEnd/>
                <a:tailEnd/>
              </a14:hiddenLine>
            </a:ext>
            <a:ext uri="{FAA26D3D-D897-4be2-8F04-BA451C77F1D7}"/>
          </a:extLst>
        </p:spPr>
        <p:style>
          <a:lnRef idx="0">
            <a:schemeClr val="accent2"/>
          </a:lnRef>
          <a:fillRef idx="3">
            <a:schemeClr val="accent2"/>
          </a:fillRef>
          <a:effectRef idx="3">
            <a:schemeClr val="accent2"/>
          </a:effectRef>
          <a:fontRef idx="minor">
            <a:schemeClr val="lt1"/>
          </a:fontRef>
        </p:style>
        <p:txBody>
          <a:bodyPr anchor="ctr"/>
          <a:lstStyle>
            <a:lvl1pPr algn="ctr" defTabSz="912813" rtl="0" eaLnBrk="0" fontAlgn="base" hangingPunct="0">
              <a:spcBef>
                <a:spcPct val="0"/>
              </a:spcBef>
              <a:spcAft>
                <a:spcPct val="0"/>
              </a:spcAft>
              <a:defRPr sz="4400" kern="1200">
                <a:solidFill>
                  <a:schemeClr val="lt1"/>
                </a:solidFill>
                <a:latin typeface="+mn-lt"/>
                <a:ea typeface="+mn-ea"/>
                <a:cs typeface="+mn-cs"/>
              </a:defRPr>
            </a:lvl1pPr>
            <a:lvl2pPr algn="ctr" defTabSz="912813" rtl="0" eaLnBrk="0" fontAlgn="base" hangingPunct="0">
              <a:spcBef>
                <a:spcPct val="0"/>
              </a:spcBef>
              <a:spcAft>
                <a:spcPct val="0"/>
              </a:spcAft>
              <a:defRPr sz="4400">
                <a:solidFill>
                  <a:schemeClr val="lt1"/>
                </a:solidFill>
                <a:latin typeface="+mn-lt"/>
                <a:ea typeface="+mn-ea"/>
                <a:cs typeface="+mn-cs"/>
              </a:defRPr>
            </a:lvl2pPr>
            <a:lvl3pPr algn="ctr" defTabSz="912813" rtl="0" eaLnBrk="0" fontAlgn="base" hangingPunct="0">
              <a:spcBef>
                <a:spcPct val="0"/>
              </a:spcBef>
              <a:spcAft>
                <a:spcPct val="0"/>
              </a:spcAft>
              <a:defRPr sz="4400">
                <a:solidFill>
                  <a:schemeClr val="lt1"/>
                </a:solidFill>
                <a:latin typeface="+mn-lt"/>
                <a:ea typeface="+mn-ea"/>
                <a:cs typeface="+mn-cs"/>
              </a:defRPr>
            </a:lvl3pPr>
            <a:lvl4pPr algn="ctr" defTabSz="912813" rtl="0" eaLnBrk="0" fontAlgn="base" hangingPunct="0">
              <a:spcBef>
                <a:spcPct val="0"/>
              </a:spcBef>
              <a:spcAft>
                <a:spcPct val="0"/>
              </a:spcAft>
              <a:defRPr sz="4400">
                <a:solidFill>
                  <a:schemeClr val="lt1"/>
                </a:solidFill>
                <a:latin typeface="+mn-lt"/>
                <a:ea typeface="+mn-ea"/>
                <a:cs typeface="+mn-cs"/>
              </a:defRPr>
            </a:lvl4pPr>
            <a:lvl5pPr algn="ctr" defTabSz="912813" rtl="0" eaLnBrk="0" fontAlgn="base" hangingPunct="0">
              <a:spcBef>
                <a:spcPct val="0"/>
              </a:spcBef>
              <a:spcAft>
                <a:spcPct val="0"/>
              </a:spcAft>
              <a:defRPr sz="4400">
                <a:solidFill>
                  <a:schemeClr val="lt1"/>
                </a:solidFill>
                <a:latin typeface="+mn-lt"/>
                <a:ea typeface="+mn-ea"/>
                <a:cs typeface="+mn-cs"/>
              </a:defRPr>
            </a:lvl5pPr>
            <a:lvl6pPr marL="457200" algn="ctr" defTabSz="912813" rtl="0" fontAlgn="base">
              <a:spcBef>
                <a:spcPct val="0"/>
              </a:spcBef>
              <a:spcAft>
                <a:spcPct val="0"/>
              </a:spcAft>
              <a:defRPr sz="4400">
                <a:solidFill>
                  <a:schemeClr val="lt1"/>
                </a:solidFill>
                <a:latin typeface="+mn-lt"/>
                <a:ea typeface="+mn-ea"/>
                <a:cs typeface="+mn-cs"/>
              </a:defRPr>
            </a:lvl6pPr>
            <a:lvl7pPr marL="914400" algn="ctr" defTabSz="912813" rtl="0" fontAlgn="base">
              <a:spcBef>
                <a:spcPct val="0"/>
              </a:spcBef>
              <a:spcAft>
                <a:spcPct val="0"/>
              </a:spcAft>
              <a:defRPr sz="4400">
                <a:solidFill>
                  <a:schemeClr val="lt1"/>
                </a:solidFill>
                <a:latin typeface="+mn-lt"/>
                <a:ea typeface="+mn-ea"/>
                <a:cs typeface="+mn-cs"/>
              </a:defRPr>
            </a:lvl7pPr>
            <a:lvl8pPr marL="1371600" algn="ctr" defTabSz="912813" rtl="0" fontAlgn="base">
              <a:spcBef>
                <a:spcPct val="0"/>
              </a:spcBef>
              <a:spcAft>
                <a:spcPct val="0"/>
              </a:spcAft>
              <a:defRPr sz="4400">
                <a:solidFill>
                  <a:schemeClr val="lt1"/>
                </a:solidFill>
                <a:latin typeface="+mn-lt"/>
                <a:ea typeface="+mn-ea"/>
                <a:cs typeface="+mn-cs"/>
              </a:defRPr>
            </a:lvl8pPr>
            <a:lvl9pPr marL="1828800" algn="ctr" defTabSz="912813" rtl="0" fontAlgn="base">
              <a:spcBef>
                <a:spcPct val="0"/>
              </a:spcBef>
              <a:spcAft>
                <a:spcPct val="0"/>
              </a:spcAft>
              <a:defRPr sz="4400">
                <a:solidFill>
                  <a:schemeClr val="lt1"/>
                </a:solidFill>
                <a:latin typeface="+mn-lt"/>
                <a:ea typeface="+mn-ea"/>
                <a:cs typeface="+mn-cs"/>
              </a:defRPr>
            </a:lvl9pPr>
          </a:lstStyle>
          <a:p>
            <a:pPr algn="l" eaLnBrk="1" hangingPunct="1">
              <a:defRPr/>
            </a:pPr>
            <a:r>
              <a:rPr lang="en-US" altLang="en-US" sz="3200" b="1" dirty="0">
                <a:solidFill>
                  <a:schemeClr val="bg1"/>
                </a:solidFill>
                <a:cs typeface="Times New Roman" panose="02020603050405020304" pitchFamily="18" charset="0"/>
              </a:rPr>
              <a:t>Bankruptcy Law 101: Goals</a:t>
            </a:r>
            <a:endParaRPr lang="en-US" altLang="en-US" sz="3200" dirty="0">
              <a:solidFill>
                <a:schemeClr val="bg1"/>
              </a:solidFill>
            </a:endParaRPr>
          </a:p>
        </p:txBody>
      </p:sp>
      <p:sp>
        <p:nvSpPr>
          <p:cNvPr id="7" name="TextBox 6">
            <a:extLst>
              <a:ext uri="{FF2B5EF4-FFF2-40B4-BE49-F238E27FC236}">
                <a16:creationId xmlns:a16="http://schemas.microsoft.com/office/drawing/2014/main" id="{9563C935-2BF5-46C1-9D21-5C2924D3CBC5}"/>
              </a:ext>
            </a:extLst>
          </p:cNvPr>
          <p:cNvSpPr txBox="1"/>
          <p:nvPr/>
        </p:nvSpPr>
        <p:spPr>
          <a:xfrm>
            <a:off x="4267200" y="4648200"/>
            <a:ext cx="609600" cy="230832"/>
          </a:xfrm>
          <a:prstGeom prst="rect">
            <a:avLst/>
          </a:prstGeom>
        </p:spPr>
        <p:txBody>
          <a:bodyPr vert="horz" wrap="square" lIns="91440" tIns="45720" rIns="91440" bIns="45720" rtlCol="0">
            <a:spAutoFit/>
          </a:bodyPr>
          <a:lstStyle/>
          <a:p>
            <a:endParaRPr lang="en-US" sz="900" dirty="0"/>
          </a:p>
        </p:txBody>
      </p:sp>
      <p:pic>
        <p:nvPicPr>
          <p:cNvPr id="10" name="Picture 9" descr="A close up of a sign&#10;&#10;Description generated with very high confidence">
            <a:extLst>
              <a:ext uri="{FF2B5EF4-FFF2-40B4-BE49-F238E27FC236}">
                <a16:creationId xmlns:a16="http://schemas.microsoft.com/office/drawing/2014/main" id="{132C5792-F6E7-4260-9698-04099E4229E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36434" y="274639"/>
            <a:ext cx="4007566" cy="170656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oAutofit/>
      </a:bodyPr>
      <a:lstStyle>
        <a:defPPr marL="461963" indent="0">
          <a:buNone/>
          <a:defRPr sz="1900" dirty="0">
            <a:solidFill>
              <a:prstClr val="black"/>
            </a:solidFill>
            <a:latin typeface="Baskerville Old Face" pitchFamily="18" charset="0"/>
          </a:defRPr>
        </a:defPPr>
      </a:lstStyle>
    </a:tx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TotalTime>
  <Words>3202</Words>
  <Application>Microsoft Office PowerPoint</Application>
  <PresentationFormat>On-screen Show (4:3)</PresentationFormat>
  <Paragraphs>224</Paragraphs>
  <Slides>22</Slides>
  <Notes>21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22</vt:i4>
      </vt:variant>
    </vt:vector>
  </HeadingPairs>
  <TitlesOfParts>
    <vt:vector size="30" baseType="lpstr">
      <vt:lpstr>Arial</vt:lpstr>
      <vt:lpstr>Baskerville Old Face</vt:lpstr>
      <vt:lpstr>Calibri</vt:lpstr>
      <vt:lpstr>Courier New</vt:lpstr>
      <vt:lpstr>Wingdings</vt:lpstr>
      <vt:lpstr>Office Theme</vt:lpstr>
      <vt:lpstr>1_Office Theme</vt:lpstr>
      <vt:lpstr>2_Office Theme</vt:lpstr>
      <vt:lpstr>Introduction to Bankruptcy Law</vt:lpstr>
      <vt:lpstr>Impact of Bankruptcy on Other Practice Areas</vt:lpstr>
      <vt:lpstr>Welcome to Bankruptcy World</vt:lpstr>
      <vt:lpstr>Welcome to Bankruptcy World</vt:lpstr>
      <vt:lpstr>Bankruptcy Law 101: Authorities</vt:lpstr>
      <vt:lpstr>Bankruptcy Law 101: Evolution of Law</vt:lpstr>
      <vt:lpstr>Bankruptcy Law 101: Parties</vt:lpstr>
      <vt:lpstr>Bankruptcy Law 101: MORE Parties</vt:lpstr>
      <vt:lpstr>PowerPoint Presentation</vt:lpstr>
      <vt:lpstr>Bankruptcy Law 101: Types of Bankruptcy Cases</vt:lpstr>
      <vt:lpstr>Bankruptcy Law 101: The Estate</vt:lpstr>
      <vt:lpstr>EXEMPTIONS</vt:lpstr>
      <vt:lpstr>Bankruptcy Law 101: Automatic Stay</vt:lpstr>
      <vt:lpstr>Bankruptcy Law 101: Litigation</vt:lpstr>
      <vt:lpstr>Bankruptcy Law 101: Consumer Bankruptcy</vt:lpstr>
      <vt:lpstr>Jurisdiction &amp; Authority: Bankruptcy Judges</vt:lpstr>
      <vt:lpstr>Jurisdiction &amp; Authority: Subject Matter Jurisdiction</vt:lpstr>
      <vt:lpstr>Jurisdiction &amp; Authority: Subject Matter Jurisdiction</vt:lpstr>
      <vt:lpstr>Jurisdiction &amp; Authority:  Core/Non-Core Proceedings</vt:lpstr>
      <vt:lpstr>Jurisdiction &amp; Authority:  Core/Non-Core Proceedings</vt:lpstr>
      <vt:lpstr>Jurisdiction &amp; Authority:  Core/Non-Core Proceedings</vt:lpstr>
      <vt:lpstr>Bankruptcy Appeals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Bankruptcy Law</dc:title>
  <dc:creator>Judy McInturff</dc:creator>
  <cp:lastModifiedBy>Judy McInturff</cp:lastModifiedBy>
  <cp:revision>1</cp:revision>
  <dcterms:created xsi:type="dcterms:W3CDTF">2019-11-05T19:06:38Z</dcterms:created>
  <dcterms:modified xsi:type="dcterms:W3CDTF">2019-11-05T19:11:04Z</dcterms:modified>
</cp:coreProperties>
</file>